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5" r:id="rId4"/>
    <p:sldId id="266" r:id="rId5"/>
    <p:sldId id="264" r:id="rId6"/>
    <p:sldId id="263" r:id="rId7"/>
    <p:sldId id="262" r:id="rId8"/>
    <p:sldId id="261" r:id="rId9"/>
    <p:sldId id="260" r:id="rId10"/>
    <p:sldId id="259" r:id="rId11"/>
    <p:sldId id="258" r:id="rId12"/>
    <p:sldId id="267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459" autoAdjust="0"/>
  </p:normalViewPr>
  <p:slideViewPr>
    <p:cSldViewPr snapToGrid="0">
      <p:cViewPr>
        <p:scale>
          <a:sx n="107" d="100"/>
          <a:sy n="107" d="100"/>
        </p:scale>
        <p:origin x="-714" y="-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AAD45-6667-4434-A8E1-B092D7958034}" type="datetimeFigureOut">
              <a:rPr lang="cs-CZ" smtClean="0"/>
              <a:pPr/>
              <a:t>2.6.2017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C0870-9A4D-4712-809B-71CE9DFA12A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494334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626CB-C252-4DE7-A9DD-B6A691ECD57A}" type="datetimeFigureOut">
              <a:rPr lang="cs-CZ" smtClean="0"/>
              <a:pPr/>
              <a:t>2.6.2017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425D1-9457-4BB4-97C5-E39D98B2BB4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317245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25D1-9457-4BB4-97C5-E39D98B2BB43}" type="slidenum">
              <a:rPr lang="cs-CZ" smtClean="0"/>
              <a:pPr/>
              <a:t>2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0895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25D1-9457-4BB4-97C5-E39D98B2BB43}" type="slidenum">
              <a:rPr lang="cs-CZ" smtClean="0"/>
              <a:pPr/>
              <a:t>3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0895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25D1-9457-4BB4-97C5-E39D98B2BB43}" type="slidenum">
              <a:rPr lang="cs-CZ" smtClean="0"/>
              <a:pPr/>
              <a:t>4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0895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25D1-9457-4BB4-97C5-E39D98B2BB43}" type="slidenum">
              <a:rPr lang="cs-CZ" smtClean="0"/>
              <a:pPr/>
              <a:t>5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0895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25D1-9457-4BB4-97C5-E39D98B2BB43}" type="slidenum">
              <a:rPr lang="cs-CZ" smtClean="0"/>
              <a:pPr/>
              <a:t>6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0895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25D1-9457-4BB4-97C5-E39D98B2BB43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0895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25D1-9457-4BB4-97C5-E39D98B2BB43}" type="slidenum">
              <a:rPr lang="cs-CZ" smtClean="0"/>
              <a:pPr/>
              <a:t>8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0895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25D1-9457-4BB4-97C5-E39D98B2BB43}" type="slidenum">
              <a:rPr lang="cs-CZ" smtClean="0"/>
              <a:pPr/>
              <a:t>9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0895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25D1-9457-4BB4-97C5-E39D98B2BB43}" type="slidenum">
              <a:rPr lang="cs-CZ" smtClean="0"/>
              <a:pPr/>
              <a:t>10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0895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425D1-9457-4BB4-97C5-E39D98B2BB43}" type="slidenum">
              <a:rPr lang="cs-CZ" smtClean="0"/>
              <a:pPr/>
              <a:t>11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0895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95B2-7554-4F8C-B483-91D43D5DB262}" type="datetime1">
              <a:rPr lang="cs-CZ" smtClean="0"/>
              <a:pPr/>
              <a:t>2.6.2017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1499-69AC-4355-BFFC-79D7B14058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396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769E-405F-4215-8BE2-0EC6717E5C3D}" type="datetime1">
              <a:rPr lang="cs-CZ" smtClean="0"/>
              <a:pPr/>
              <a:t>2.6.2017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1499-69AC-4355-BFFC-79D7B14058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093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A960-C844-4B2E-9CD9-8AEF41C02BE4}" type="datetime1">
              <a:rPr lang="cs-CZ" smtClean="0"/>
              <a:pPr/>
              <a:t>2.6.2017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1499-69AC-4355-BFFC-79D7B14058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4973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C8E3-9FEB-4D34-A2C6-3BCF66637CE4}" type="datetime1">
              <a:rPr lang="cs-CZ" smtClean="0"/>
              <a:pPr/>
              <a:t>2.6.2017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1499-69AC-4355-BFFC-79D7B14058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0791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640D7-7881-437C-BC02-BA3664D18F50}" type="datetime1">
              <a:rPr lang="cs-CZ" smtClean="0"/>
              <a:pPr/>
              <a:t>2.6.2017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1499-69AC-4355-BFFC-79D7B14058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275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E4AD6-C693-4E17-A8F5-F5CC5F692EA9}" type="datetime1">
              <a:rPr lang="cs-CZ" smtClean="0"/>
              <a:pPr/>
              <a:t>2.6.2017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1499-69AC-4355-BFFC-79D7B14058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236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27EC1-8877-45E9-A0BE-F06CA1C8FFAE}" type="datetime1">
              <a:rPr lang="cs-CZ" smtClean="0"/>
              <a:pPr/>
              <a:t>2.6.2017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1499-69AC-4355-BFFC-79D7B14058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8659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6017-374D-49E6-8F26-1A3082FA9788}" type="datetime1">
              <a:rPr lang="cs-CZ" smtClean="0"/>
              <a:pPr/>
              <a:t>2.6.2017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1499-69AC-4355-BFFC-79D7B14058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4730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A8A2-5A37-4480-B223-C6D7A905CFA4}" type="datetime1">
              <a:rPr lang="cs-CZ" smtClean="0"/>
              <a:pPr/>
              <a:t>2.6.2017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1499-69AC-4355-BFFC-79D7B14058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656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AFFA7-967C-4403-A4EB-FA7987C1176F}" type="datetime1">
              <a:rPr lang="cs-CZ" smtClean="0"/>
              <a:pPr/>
              <a:t>2.6.2017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1499-69AC-4355-BFFC-79D7B14058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3291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9DC8-53F4-41BA-9C95-4767D6CC47A9}" type="datetime1">
              <a:rPr lang="cs-CZ" smtClean="0"/>
              <a:pPr/>
              <a:t>2.6.2017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1499-69AC-4355-BFFC-79D7B14058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0243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2A641-D932-4703-B26B-F7E18C9B40E6}" type="datetime1">
              <a:rPr lang="cs-CZ" smtClean="0"/>
              <a:pPr/>
              <a:t>2.6.2017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21499-69AC-4355-BFFC-79D7B14058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76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gif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8.gif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728716" y="406567"/>
            <a:ext cx="9144000" cy="2387600"/>
          </a:xfrm>
        </p:spPr>
        <p:txBody>
          <a:bodyPr anchor="ctr" anchorCtr="0">
            <a:normAutofit/>
          </a:bodyPr>
          <a:lstStyle/>
          <a:p>
            <a:r>
              <a:rPr lang="cs-CZ" sz="7200" b="1" dirty="0" smtClean="0">
                <a:solidFill>
                  <a:srgbClr val="002060"/>
                </a:solidFill>
              </a:rPr>
              <a:t>Erasmus+</a:t>
            </a:r>
            <a:endParaRPr lang="cs-CZ" sz="7200" b="1" dirty="0">
              <a:solidFill>
                <a:srgbClr val="00206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99121" y="3178092"/>
            <a:ext cx="9144000" cy="2232108"/>
          </a:xfrm>
        </p:spPr>
        <p:txBody>
          <a:bodyPr>
            <a:normAutofit/>
          </a:bodyPr>
          <a:lstStyle/>
          <a:p>
            <a:r>
              <a:rPr lang="cs-CZ" dirty="0" smtClean="0"/>
              <a:t>Název projektu: </a:t>
            </a:r>
          </a:p>
          <a:p>
            <a:r>
              <a:rPr lang="cs-CZ" b="1" dirty="0" smtClean="0"/>
              <a:t>Zlepšení metodologických kompetencí učitelů anglického jazyka</a:t>
            </a:r>
            <a:endParaRPr lang="cs-CZ" sz="1600" b="1" dirty="0" smtClean="0"/>
          </a:p>
          <a:p>
            <a:r>
              <a:rPr lang="cs-CZ" sz="1600" dirty="0" smtClean="0"/>
              <a:t>Aktivita: mobilita pracovníků škol</a:t>
            </a:r>
          </a:p>
          <a:p>
            <a:r>
              <a:rPr lang="cs-CZ" dirty="0" smtClean="0"/>
              <a:t>Finanční příspěvek: 14 465 Euro</a:t>
            </a:r>
          </a:p>
          <a:p>
            <a:r>
              <a:rPr lang="cs-CZ" dirty="0" smtClean="0"/>
              <a:t>Realizace: 06/2016 – 05/2017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896" y="5600700"/>
            <a:ext cx="4000500" cy="11430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687" y="5217780"/>
            <a:ext cx="1640220" cy="164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projektu: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cs-CZ" dirty="0" smtClean="0"/>
          </a:p>
          <a:p>
            <a:r>
              <a:rPr lang="cs-CZ" dirty="0" smtClean="0"/>
              <a:t>rozšíření metodologických dovedností a pedagogických kompetencí zúčastněných učitelů, studium inovativních metod výuky a jejich následné uplatnění v praxi</a:t>
            </a:r>
          </a:p>
          <a:p>
            <a:r>
              <a:rPr lang="cs-CZ" dirty="0" smtClean="0"/>
              <a:t>zvýšení profesionality vyučujících cizích jazyků</a:t>
            </a:r>
          </a:p>
          <a:p>
            <a:r>
              <a:rPr lang="cs-CZ" dirty="0" smtClean="0"/>
              <a:t>prohloubení kulturního povědomí o místě konání metodologického kurzu (Spojené království) a jejich diseminace (kolegové, žáci)</a:t>
            </a:r>
          </a:p>
          <a:p>
            <a:r>
              <a:rPr lang="cs-CZ" dirty="0" smtClean="0"/>
              <a:t>sdílení našich kulturních hodnot a zkušeností s ostatními účastníky metodologického kurzu</a:t>
            </a:r>
          </a:p>
          <a:p>
            <a:r>
              <a:rPr lang="cs-CZ" dirty="0" smtClean="0"/>
              <a:t>získání nových kontaktů na pedagogy z jiných zemí, které by mohly napomoci k navázání mezinárodního partnerství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78" y="6115548"/>
            <a:ext cx="749275" cy="7492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098" y="6311900"/>
            <a:ext cx="1511297" cy="43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4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err="1">
                <a:solidFill>
                  <a:srgbClr val="002060"/>
                </a:solidFill>
              </a:rPr>
              <a:t>Creative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Teaching</a:t>
            </a:r>
            <a:r>
              <a:rPr lang="cs-CZ" sz="3600" b="1" dirty="0">
                <a:solidFill>
                  <a:srgbClr val="002060"/>
                </a:solidFill>
              </a:rPr>
              <a:t> in </a:t>
            </a:r>
            <a:r>
              <a:rPr lang="cs-CZ" sz="3600" b="1" dirty="0" err="1">
                <a:solidFill>
                  <a:srgbClr val="002060"/>
                </a:solidFill>
              </a:rPr>
              <a:t>the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Secondary</a:t>
            </a:r>
            <a:r>
              <a:rPr lang="cs-CZ" sz="3600" b="1" dirty="0" smtClean="0">
                <a:solidFill>
                  <a:srgbClr val="002060"/>
                </a:solidFill>
              </a:rPr>
              <a:t>/ </a:t>
            </a:r>
            <a:br>
              <a:rPr lang="cs-CZ" sz="3600" b="1" dirty="0" smtClean="0">
                <a:solidFill>
                  <a:srgbClr val="002060"/>
                </a:solidFill>
              </a:rPr>
            </a:br>
            <a:r>
              <a:rPr lang="cs-CZ" sz="3600" b="1" dirty="0" err="1" smtClean="0">
                <a:solidFill>
                  <a:srgbClr val="002060"/>
                </a:solidFill>
              </a:rPr>
              <a:t>Adult</a:t>
            </a: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English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Language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Classroom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81" y="1825625"/>
            <a:ext cx="10670219" cy="4351338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Škola: </a:t>
            </a:r>
            <a:r>
              <a:rPr lang="cs-CZ" b="1" dirty="0" err="1" smtClean="0"/>
              <a:t>Lake</a:t>
            </a:r>
            <a:r>
              <a:rPr lang="cs-CZ" b="1" dirty="0" smtClean="0"/>
              <a:t> </a:t>
            </a:r>
            <a:r>
              <a:rPr lang="cs-CZ" b="1" dirty="0" err="1"/>
              <a:t>School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 smtClean="0"/>
              <a:t>English</a:t>
            </a:r>
            <a:r>
              <a:rPr lang="cs-CZ" b="1" dirty="0" smtClean="0"/>
              <a:t>, Oxford</a:t>
            </a:r>
          </a:p>
          <a:p>
            <a:pPr marL="0" indent="0">
              <a:buNone/>
            </a:pPr>
            <a:r>
              <a:rPr lang="cs-CZ" dirty="0" smtClean="0"/>
              <a:t>Délka kurzu: </a:t>
            </a:r>
            <a:r>
              <a:rPr lang="cs-CZ" b="1" dirty="0" smtClean="0"/>
              <a:t>7. - 18. listopadu 2016</a:t>
            </a:r>
          </a:p>
          <a:p>
            <a:pPr marL="0" indent="0">
              <a:buNone/>
            </a:pPr>
            <a:r>
              <a:rPr lang="cs-CZ" dirty="0" smtClean="0"/>
              <a:t>Zaměření: inovativní metody výuky pro střední školy a dospělé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Účastník: </a:t>
            </a:r>
            <a:r>
              <a:rPr lang="cs-CZ" b="1" dirty="0" smtClean="0"/>
              <a:t>Mgr</a:t>
            </a:r>
            <a:r>
              <a:rPr lang="cs-CZ" b="1" dirty="0"/>
              <a:t>. Terezie </a:t>
            </a:r>
            <a:r>
              <a:rPr lang="cs-CZ" b="1" dirty="0" smtClean="0"/>
              <a:t>Lípová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78" y="6115548"/>
            <a:ext cx="749275" cy="7492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098" y="6311900"/>
            <a:ext cx="1511297" cy="43179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122" y="479393"/>
            <a:ext cx="2903442" cy="1926455"/>
          </a:xfrm>
          <a:prstGeom prst="rect">
            <a:avLst/>
          </a:prstGeom>
        </p:spPr>
      </p:pic>
      <p:pic>
        <p:nvPicPr>
          <p:cNvPr id="1030" name="Picture 6" descr="Výsledek obrázku pro lake school oxfor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18" y="3853901"/>
            <a:ext cx="4188160" cy="279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ýsledek obrázku pro lake school oxford student ar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551" y="3416182"/>
            <a:ext cx="4309369" cy="323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2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6561" y="231960"/>
            <a:ext cx="10515600" cy="1325563"/>
          </a:xfrm>
        </p:spPr>
        <p:txBody>
          <a:bodyPr>
            <a:normAutofit/>
          </a:bodyPr>
          <a:lstStyle/>
          <a:p>
            <a:r>
              <a:rPr lang="cs-CZ" sz="3600" b="1" dirty="0" err="1">
                <a:solidFill>
                  <a:srgbClr val="002060"/>
                </a:solidFill>
              </a:rPr>
              <a:t>Creative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Teaching</a:t>
            </a:r>
            <a:r>
              <a:rPr lang="cs-CZ" sz="3600" b="1" dirty="0">
                <a:solidFill>
                  <a:srgbClr val="002060"/>
                </a:solidFill>
              </a:rPr>
              <a:t> in </a:t>
            </a:r>
            <a:r>
              <a:rPr lang="cs-CZ" sz="3600" b="1" dirty="0" err="1">
                <a:solidFill>
                  <a:srgbClr val="002060"/>
                </a:solidFill>
              </a:rPr>
              <a:t>the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Secondary</a:t>
            </a:r>
            <a:r>
              <a:rPr lang="cs-CZ" sz="3600" b="1" dirty="0" smtClean="0">
                <a:solidFill>
                  <a:srgbClr val="002060"/>
                </a:solidFill>
              </a:rPr>
              <a:t>/ </a:t>
            </a:r>
            <a:br>
              <a:rPr lang="cs-CZ" sz="3600" b="1" dirty="0" smtClean="0">
                <a:solidFill>
                  <a:srgbClr val="002060"/>
                </a:solidFill>
              </a:rPr>
            </a:br>
            <a:r>
              <a:rPr lang="cs-CZ" sz="3600" b="1" dirty="0" err="1" smtClean="0">
                <a:solidFill>
                  <a:srgbClr val="002060"/>
                </a:solidFill>
              </a:rPr>
              <a:t>Adult</a:t>
            </a: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English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Language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Classroom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38704" y="1701337"/>
            <a:ext cx="11546149" cy="48264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3600" b="1" dirty="0" smtClean="0"/>
              <a:t>Přínos</a:t>
            </a:r>
          </a:p>
          <a:p>
            <a:r>
              <a:rPr lang="cs-CZ" dirty="0"/>
              <a:t> </a:t>
            </a:r>
            <a:r>
              <a:rPr lang="cs-CZ" dirty="0" smtClean="0"/>
              <a:t>intenzivní a praktický metodologický kurz</a:t>
            </a:r>
          </a:p>
          <a:p>
            <a:r>
              <a:rPr lang="cs-CZ" dirty="0"/>
              <a:t> </a:t>
            </a:r>
            <a:r>
              <a:rPr lang="cs-CZ" dirty="0" smtClean="0"/>
              <a:t>databanka nových aktivit, které lze snadno zařadit do hodin</a:t>
            </a:r>
          </a:p>
          <a:p>
            <a:r>
              <a:rPr lang="cs-CZ" dirty="0" smtClean="0"/>
              <a:t> osobní jazykový </a:t>
            </a:r>
            <a:r>
              <a:rPr lang="cs-CZ" dirty="0"/>
              <a:t>růst </a:t>
            </a:r>
          </a:p>
          <a:p>
            <a:r>
              <a:rPr lang="cs-CZ" dirty="0" smtClean="0"/>
              <a:t> návštěva anglické střední školy</a:t>
            </a:r>
          </a:p>
          <a:p>
            <a:r>
              <a:rPr lang="cs-CZ" dirty="0" smtClean="0"/>
              <a:t> seznámení se s výukou na jazykové škole</a:t>
            </a:r>
          </a:p>
          <a:p>
            <a:r>
              <a:rPr lang="cs-CZ" dirty="0"/>
              <a:t> </a:t>
            </a:r>
            <a:r>
              <a:rPr lang="cs-CZ" dirty="0" smtClean="0"/>
              <a:t>navázání kontaktů (např. pro projekt </a:t>
            </a:r>
            <a:r>
              <a:rPr lang="cs-CZ" dirty="0" err="1" smtClean="0"/>
              <a:t>eTwinning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			</a:t>
            </a:r>
          </a:p>
          <a:p>
            <a:pPr marL="0" indent="0">
              <a:buNone/>
            </a:pPr>
            <a:r>
              <a:rPr lang="cs-CZ" sz="1800" b="1" i="1" dirty="0"/>
              <a:t>	</a:t>
            </a:r>
            <a:r>
              <a:rPr lang="cs-CZ" sz="1800" b="1" i="1" dirty="0" smtClean="0"/>
              <a:t>					</a:t>
            </a:r>
          </a:p>
          <a:p>
            <a:pPr marL="0" indent="0">
              <a:buNone/>
            </a:pPr>
            <a:r>
              <a:rPr lang="cs-CZ" sz="1800" b="1" i="1" dirty="0"/>
              <a:t>	</a:t>
            </a:r>
            <a:r>
              <a:rPr lang="cs-CZ" sz="1800" b="1" i="1" dirty="0" smtClean="0"/>
              <a:t>							</a:t>
            </a:r>
            <a:r>
              <a:rPr lang="cs-CZ" sz="1800" i="1" dirty="0" err="1" smtClean="0"/>
              <a:t>Radcliffe</a:t>
            </a:r>
            <a:r>
              <a:rPr lang="cs-CZ" sz="1800" i="1" dirty="0" smtClean="0"/>
              <a:t> </a:t>
            </a:r>
            <a:r>
              <a:rPr lang="cs-CZ" sz="1800" i="1" dirty="0" err="1" smtClean="0"/>
              <a:t>Camera</a:t>
            </a:r>
            <a:r>
              <a:rPr lang="cs-CZ" sz="1800" i="1" dirty="0" smtClean="0"/>
              <a:t> (univerzitní studovna)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78" y="6115548"/>
            <a:ext cx="749275" cy="7492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098" y="6311900"/>
            <a:ext cx="1511297" cy="43179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084" y="408373"/>
            <a:ext cx="3010479" cy="1997475"/>
          </a:xfrm>
          <a:prstGeom prst="rect">
            <a:avLst/>
          </a:prstGeom>
        </p:spPr>
      </p:pic>
      <p:pic>
        <p:nvPicPr>
          <p:cNvPr id="2050" name="Picture 2" descr="Výsledek obrázku pro radcliffe camer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995" y="3144607"/>
            <a:ext cx="3961876" cy="263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81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894250" cy="1081935"/>
          </a:xfrm>
        </p:spPr>
        <p:txBody>
          <a:bodyPr>
            <a:normAutofit/>
          </a:bodyPr>
          <a:lstStyle/>
          <a:p>
            <a:r>
              <a:rPr lang="cs-CZ" sz="3600" b="1" dirty="0" err="1" smtClean="0">
                <a:solidFill>
                  <a:srgbClr val="002060"/>
                </a:solidFill>
              </a:rPr>
              <a:t>Creative</a:t>
            </a: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Methodology</a:t>
            </a: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for</a:t>
            </a: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Teachers</a:t>
            </a:r>
            <a:endParaRPr lang="cs-CZ" sz="3600" b="1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Škola: </a:t>
            </a:r>
            <a:r>
              <a:rPr lang="cs-CZ" b="1" dirty="0" smtClean="0"/>
              <a:t>IPC </a:t>
            </a:r>
            <a:r>
              <a:rPr lang="cs-CZ" b="1" dirty="0" err="1" smtClean="0"/>
              <a:t>Exeter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Délka kurzu: </a:t>
            </a:r>
            <a:r>
              <a:rPr lang="cs-CZ" b="1" dirty="0" smtClean="0"/>
              <a:t>4. - 17. září 2016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Zaměření: inovativní metody výuky pro </a:t>
            </a:r>
            <a:r>
              <a:rPr lang="cs-CZ" dirty="0" smtClean="0"/>
              <a:t>základní a střední školy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Účastník: </a:t>
            </a:r>
            <a:r>
              <a:rPr lang="cs-CZ" b="1" dirty="0" smtClean="0"/>
              <a:t>Mgr</a:t>
            </a:r>
            <a:r>
              <a:rPr lang="cs-CZ" b="1" dirty="0"/>
              <a:t>. </a:t>
            </a:r>
            <a:r>
              <a:rPr lang="cs-CZ" b="1" dirty="0" smtClean="0"/>
              <a:t>Daniela Švandová</a:t>
            </a: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78" y="6115548"/>
            <a:ext cx="749275" cy="7492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098" y="6311900"/>
            <a:ext cx="1511297" cy="431799"/>
          </a:xfrm>
          <a:prstGeom prst="rect">
            <a:avLst/>
          </a:prstGeom>
        </p:spPr>
      </p:pic>
      <p:pic>
        <p:nvPicPr>
          <p:cNvPr id="1026" name="Picture 2" descr="IPC Exet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059" y="535661"/>
            <a:ext cx="2416788" cy="137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oohoowl.files.wordpress.com/2013/09/dsc000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0" y="3897158"/>
            <a:ext cx="3795387" cy="284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4980374" y="5894773"/>
            <a:ext cx="2929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i="1" dirty="0" smtClean="0"/>
              <a:t>IPC Centre, </a:t>
            </a:r>
            <a:r>
              <a:rPr lang="cs-CZ" sz="2800" i="1" dirty="0" err="1" smtClean="0"/>
              <a:t>Exeter</a:t>
            </a:r>
            <a:endParaRPr lang="cs-CZ" sz="2800" i="1" dirty="0"/>
          </a:p>
        </p:txBody>
      </p:sp>
    </p:spTree>
    <p:extLst>
      <p:ext uri="{BB962C8B-B14F-4D97-AF65-F5344CB8AC3E}">
        <p14:creationId xmlns:p14="http://schemas.microsoft.com/office/powerpoint/2010/main" val="360326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030592" cy="1325563"/>
          </a:xfrm>
        </p:spPr>
        <p:txBody>
          <a:bodyPr>
            <a:normAutofit/>
          </a:bodyPr>
          <a:lstStyle/>
          <a:p>
            <a:r>
              <a:rPr lang="cs-CZ" sz="3600" b="1" dirty="0" err="1">
                <a:solidFill>
                  <a:srgbClr val="002060"/>
                </a:solidFill>
              </a:rPr>
              <a:t>Creative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Methodology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for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Teachers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600" b="1" dirty="0" smtClean="0"/>
              <a:t>Přínos</a:t>
            </a:r>
          </a:p>
          <a:p>
            <a:r>
              <a:rPr lang="cs-CZ" sz="3600" dirty="0" smtClean="0"/>
              <a:t>zvýšení vnitřní motivace</a:t>
            </a:r>
          </a:p>
          <a:p>
            <a:r>
              <a:rPr lang="cs-CZ" sz="3600" dirty="0" smtClean="0"/>
              <a:t>zařazení nových metod výuky</a:t>
            </a:r>
          </a:p>
          <a:p>
            <a:r>
              <a:rPr lang="cs-CZ" sz="3600" dirty="0" smtClean="0"/>
              <a:t>rozšíření kulturního povědomí</a:t>
            </a:r>
          </a:p>
          <a:p>
            <a:r>
              <a:rPr lang="cs-CZ" sz="3600" dirty="0" smtClean="0"/>
              <a:t>osobní jazykový růst</a:t>
            </a:r>
          </a:p>
          <a:p>
            <a:r>
              <a:rPr lang="cs-CZ" sz="3600" dirty="0" smtClean="0"/>
              <a:t>setkání se zahraničními kolegy</a:t>
            </a:r>
          </a:p>
          <a:p>
            <a:endParaRPr lang="cs-CZ" sz="3600" dirty="0" smtClean="0"/>
          </a:p>
          <a:p>
            <a:endParaRPr lang="cs-CZ" sz="3600" dirty="0" smtClean="0"/>
          </a:p>
          <a:p>
            <a:endParaRPr lang="cs-CZ" sz="3600" b="1" dirty="0" smtClean="0"/>
          </a:p>
          <a:p>
            <a:pPr marL="0" indent="0">
              <a:buNone/>
            </a:pP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78" y="6115548"/>
            <a:ext cx="749275" cy="7492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098" y="6311900"/>
            <a:ext cx="1511297" cy="431799"/>
          </a:xfrm>
          <a:prstGeom prst="rect">
            <a:avLst/>
          </a:prstGeom>
        </p:spPr>
      </p:pic>
      <p:pic>
        <p:nvPicPr>
          <p:cNvPr id="7" name="Picture 2" descr="IPC Exet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043" y="500150"/>
            <a:ext cx="2416788" cy="137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Výsledek obrázku pro tintagel cornwal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588" y="2150118"/>
            <a:ext cx="4495366" cy="300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7457243" y="5442012"/>
            <a:ext cx="4287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i="1" dirty="0" err="1" smtClean="0"/>
              <a:t>Tintagel</a:t>
            </a:r>
            <a:r>
              <a:rPr lang="cs-CZ" sz="2800" i="1" dirty="0" smtClean="0"/>
              <a:t> </a:t>
            </a:r>
            <a:r>
              <a:rPr lang="cs-CZ" sz="2800" i="1" dirty="0" err="1" smtClean="0"/>
              <a:t>Castle</a:t>
            </a:r>
            <a:r>
              <a:rPr lang="cs-CZ" sz="2800" i="1" dirty="0" smtClean="0"/>
              <a:t>, </a:t>
            </a:r>
            <a:r>
              <a:rPr lang="cs-CZ" sz="2800" i="1" dirty="0" err="1" smtClean="0"/>
              <a:t>Cornwall</a:t>
            </a:r>
            <a:endParaRPr lang="cs-CZ" sz="2800" i="1" dirty="0"/>
          </a:p>
        </p:txBody>
      </p:sp>
    </p:spTree>
    <p:extLst>
      <p:ext uri="{BB962C8B-B14F-4D97-AF65-F5344CB8AC3E}">
        <p14:creationId xmlns:p14="http://schemas.microsoft.com/office/powerpoint/2010/main" val="251342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>
                <a:solidFill>
                  <a:srgbClr val="002060"/>
                </a:solidFill>
              </a:rPr>
              <a:t>2 </a:t>
            </a:r>
            <a:r>
              <a:rPr lang="cs-CZ" sz="4000" b="1" dirty="0" err="1">
                <a:solidFill>
                  <a:srgbClr val="002060"/>
                </a:solidFill>
              </a:rPr>
              <a:t>W</a:t>
            </a:r>
            <a:r>
              <a:rPr lang="cs-CZ" sz="4000" b="1" dirty="0" err="1" smtClean="0">
                <a:solidFill>
                  <a:srgbClr val="002060"/>
                </a:solidFill>
              </a:rPr>
              <a:t>eek</a:t>
            </a:r>
            <a:r>
              <a:rPr lang="cs-CZ" sz="4000" b="1" dirty="0" smtClean="0">
                <a:solidFill>
                  <a:srgbClr val="002060"/>
                </a:solidFill>
              </a:rPr>
              <a:t> </a:t>
            </a:r>
            <a:r>
              <a:rPr lang="cs-CZ" sz="4000" b="1" dirty="0" err="1">
                <a:solidFill>
                  <a:srgbClr val="002060"/>
                </a:solidFill>
              </a:rPr>
              <a:t>C</a:t>
            </a:r>
            <a:r>
              <a:rPr lang="cs-CZ" sz="4000" b="1" dirty="0" err="1" smtClean="0">
                <a:solidFill>
                  <a:srgbClr val="002060"/>
                </a:solidFill>
              </a:rPr>
              <a:t>ourse</a:t>
            </a:r>
            <a:r>
              <a:rPr lang="cs-CZ" sz="4000" b="1" dirty="0" smtClean="0">
                <a:solidFill>
                  <a:srgbClr val="002060"/>
                </a:solidFill>
              </a:rPr>
              <a:t> </a:t>
            </a:r>
            <a:r>
              <a:rPr lang="cs-CZ" sz="4000" b="1" dirty="0" err="1" smtClean="0">
                <a:solidFill>
                  <a:srgbClr val="002060"/>
                </a:solidFill>
              </a:rPr>
              <a:t>for</a:t>
            </a:r>
            <a:r>
              <a:rPr lang="cs-CZ" sz="4000" b="1" dirty="0" smtClean="0">
                <a:solidFill>
                  <a:srgbClr val="002060"/>
                </a:solidFill>
              </a:rPr>
              <a:t> </a:t>
            </a:r>
            <a:r>
              <a:rPr lang="cs-CZ" sz="4000" b="1" dirty="0" err="1">
                <a:solidFill>
                  <a:srgbClr val="002060"/>
                </a:solidFill>
              </a:rPr>
              <a:t>T</a:t>
            </a:r>
            <a:r>
              <a:rPr lang="cs-CZ" sz="4000" b="1" dirty="0" err="1" smtClean="0">
                <a:solidFill>
                  <a:srgbClr val="002060"/>
                </a:solidFill>
              </a:rPr>
              <a:t>eachers</a:t>
            </a:r>
            <a:r>
              <a:rPr lang="cs-CZ" sz="4000" b="1" dirty="0" smtClean="0">
                <a:solidFill>
                  <a:srgbClr val="002060"/>
                </a:solidFill>
              </a:rPr>
              <a:t> </a:t>
            </a:r>
            <a:r>
              <a:rPr lang="cs-CZ" sz="4000" b="1" dirty="0" err="1" smtClean="0">
                <a:solidFill>
                  <a:srgbClr val="002060"/>
                </a:solidFill>
              </a:rPr>
              <a:t>of</a:t>
            </a:r>
            <a:r>
              <a:rPr lang="cs-CZ" sz="4000" b="1" dirty="0" smtClean="0">
                <a:solidFill>
                  <a:srgbClr val="002060"/>
                </a:solidFill>
              </a:rPr>
              <a:t> </a:t>
            </a:r>
            <a:r>
              <a:rPr lang="cs-CZ" sz="4000" b="1" dirty="0" err="1" smtClean="0">
                <a:solidFill>
                  <a:srgbClr val="002060"/>
                </a:solidFill>
              </a:rPr>
              <a:t>English</a:t>
            </a:r>
            <a:r>
              <a:rPr lang="cs-CZ" sz="4000" b="1" dirty="0" smtClean="0">
                <a:solidFill>
                  <a:srgbClr val="002060"/>
                </a:solidFill>
              </a:rPr>
              <a:t> </a:t>
            </a:r>
            <a:r>
              <a:rPr lang="cs-CZ" sz="4000" b="1" dirty="0" err="1">
                <a:solidFill>
                  <a:srgbClr val="002060"/>
                </a:solidFill>
              </a:rPr>
              <a:t>F</a:t>
            </a:r>
            <a:r>
              <a:rPr lang="cs-CZ" sz="4000" b="1" dirty="0" err="1" smtClean="0">
                <a:solidFill>
                  <a:srgbClr val="002060"/>
                </a:solidFill>
              </a:rPr>
              <a:t>ocusing</a:t>
            </a:r>
            <a:r>
              <a:rPr lang="cs-CZ" sz="4000" b="1" dirty="0" smtClean="0">
                <a:solidFill>
                  <a:srgbClr val="002060"/>
                </a:solidFill>
              </a:rPr>
              <a:t> on </a:t>
            </a:r>
            <a:r>
              <a:rPr lang="cs-CZ" sz="4000" b="1" dirty="0" err="1">
                <a:solidFill>
                  <a:srgbClr val="002060"/>
                </a:solidFill>
              </a:rPr>
              <a:t>L</a:t>
            </a:r>
            <a:r>
              <a:rPr lang="cs-CZ" sz="4000" b="1" dirty="0" err="1" smtClean="0">
                <a:solidFill>
                  <a:srgbClr val="002060"/>
                </a:solidFill>
              </a:rPr>
              <a:t>iterature</a:t>
            </a:r>
            <a:r>
              <a:rPr lang="cs-CZ" sz="4000" b="1" dirty="0" smtClean="0">
                <a:solidFill>
                  <a:srgbClr val="002060"/>
                </a:solidFill>
              </a:rPr>
              <a:t> </a:t>
            </a:r>
            <a:r>
              <a:rPr lang="cs-CZ" sz="3200" dirty="0" smtClean="0">
                <a:solidFill>
                  <a:srgbClr val="D60093"/>
                </a:solidFill>
              </a:rPr>
              <a:t>								</a:t>
            </a:r>
            <a:endParaRPr lang="cs-CZ" sz="3200" dirty="0">
              <a:solidFill>
                <a:srgbClr val="D60093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Škola: </a:t>
            </a:r>
            <a:r>
              <a:rPr lang="cs-CZ" b="1" dirty="0"/>
              <a:t>International Study </a:t>
            </a:r>
            <a:r>
              <a:rPr lang="cs-CZ" b="1" dirty="0" err="1"/>
              <a:t>Programmes</a:t>
            </a:r>
            <a:r>
              <a:rPr lang="cs-CZ" b="1" dirty="0"/>
              <a:t> </a:t>
            </a:r>
            <a:r>
              <a:rPr lang="cs-CZ" b="1" dirty="0" err="1"/>
              <a:t>Cheltenham</a:t>
            </a:r>
            <a:endParaRPr lang="cs-CZ" b="1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Termín: </a:t>
            </a:r>
            <a:r>
              <a:rPr lang="cs-CZ" b="1" dirty="0" smtClean="0"/>
              <a:t>9. - 20. října </a:t>
            </a:r>
            <a:r>
              <a:rPr lang="cs-CZ" b="1" dirty="0"/>
              <a:t>2016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Téma: </a:t>
            </a:r>
            <a:r>
              <a:rPr lang="cs-CZ" b="1" dirty="0" smtClean="0"/>
              <a:t>kurz pro učitele Aj </a:t>
            </a:r>
          </a:p>
          <a:p>
            <a:pPr marL="0" indent="0">
              <a:buNone/>
            </a:pPr>
            <a:r>
              <a:rPr lang="cs-CZ" b="1" dirty="0"/>
              <a:t>	</a:t>
            </a:r>
            <a:r>
              <a:rPr lang="cs-CZ" b="1" dirty="0" smtClean="0"/>
              <a:t>se zaměřením na literaturu</a:t>
            </a:r>
            <a:endParaRPr lang="cs-CZ" b="1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Účastník</a:t>
            </a:r>
            <a:r>
              <a:rPr lang="cs-CZ" dirty="0"/>
              <a:t>: </a:t>
            </a:r>
            <a:r>
              <a:rPr lang="cs-CZ" b="1" dirty="0"/>
              <a:t>Mgr. </a:t>
            </a:r>
            <a:r>
              <a:rPr lang="cs-CZ" b="1" dirty="0" smtClean="0"/>
              <a:t>Pavla Pospíšilová</a:t>
            </a:r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78" y="6115548"/>
            <a:ext cx="749275" cy="7492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098" y="6311900"/>
            <a:ext cx="1511297" cy="431799"/>
          </a:xfrm>
          <a:prstGeom prst="rect">
            <a:avLst/>
          </a:prstGeom>
        </p:spPr>
      </p:pic>
      <p:pic>
        <p:nvPicPr>
          <p:cNvPr id="1026" name="Picture 2" descr="C:\Users\pospisilova\Desktop\IS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698" y="2410924"/>
            <a:ext cx="5259048" cy="356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ospisilova\Desktop\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798" y="1093201"/>
            <a:ext cx="317182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14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>
                <a:solidFill>
                  <a:srgbClr val="002060"/>
                </a:solidFill>
              </a:rPr>
              <a:t>2 </a:t>
            </a:r>
            <a:r>
              <a:rPr lang="cs-CZ" sz="3600" b="1" dirty="0" err="1">
                <a:solidFill>
                  <a:srgbClr val="002060"/>
                </a:solidFill>
              </a:rPr>
              <a:t>Week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Course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for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Teachers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of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English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Focusing</a:t>
            </a:r>
            <a:r>
              <a:rPr lang="cs-CZ" sz="3600" b="1" dirty="0">
                <a:solidFill>
                  <a:srgbClr val="002060"/>
                </a:solidFill>
              </a:rPr>
              <a:t> on </a:t>
            </a:r>
            <a:r>
              <a:rPr lang="cs-CZ" sz="3600" b="1" dirty="0" err="1">
                <a:solidFill>
                  <a:srgbClr val="002060"/>
                </a:solidFill>
              </a:rPr>
              <a:t>Literature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 smtClean="0"/>
              <a:t>Největší přínos kurzu</a:t>
            </a:r>
            <a:r>
              <a:rPr lang="cs-CZ" dirty="0" smtClean="0"/>
              <a:t>:</a:t>
            </a:r>
          </a:p>
          <a:p>
            <a:r>
              <a:rPr lang="cs-CZ" dirty="0" smtClean="0"/>
              <a:t>návštěva anglických středních škol</a:t>
            </a:r>
          </a:p>
          <a:p>
            <a:r>
              <a:rPr lang="cs-CZ" dirty="0"/>
              <a:t>s</a:t>
            </a:r>
            <a:r>
              <a:rPr lang="cs-CZ" dirty="0" smtClean="0"/>
              <a:t>eznámení s výukou na těchto školách</a:t>
            </a:r>
          </a:p>
          <a:p>
            <a:r>
              <a:rPr lang="cs-CZ" dirty="0"/>
              <a:t>s</a:t>
            </a:r>
            <a:r>
              <a:rPr lang="cs-CZ" dirty="0" smtClean="0"/>
              <a:t>etkání s kolegy z jiných zemí</a:t>
            </a:r>
          </a:p>
          <a:p>
            <a:r>
              <a:rPr lang="cs-CZ" dirty="0"/>
              <a:t>j</a:t>
            </a:r>
            <a:r>
              <a:rPr lang="cs-CZ" dirty="0" smtClean="0"/>
              <a:t>azykový růst</a:t>
            </a:r>
          </a:p>
          <a:p>
            <a:r>
              <a:rPr lang="cs-CZ" dirty="0"/>
              <a:t>ú</a:t>
            </a:r>
            <a:r>
              <a:rPr lang="cs-CZ" dirty="0" smtClean="0"/>
              <a:t>čast na autorských čteních </a:t>
            </a:r>
          </a:p>
          <a:p>
            <a:pPr>
              <a:buNone/>
            </a:pPr>
            <a:r>
              <a:rPr lang="cs-CZ" dirty="0" smtClean="0"/>
              <a:t>   současných britských spisovatelů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78" y="6115548"/>
            <a:ext cx="749275" cy="7492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098" y="6311900"/>
            <a:ext cx="1511297" cy="431799"/>
          </a:xfrm>
          <a:prstGeom prst="rect">
            <a:avLst/>
          </a:prstGeom>
        </p:spPr>
      </p:pic>
      <p:pic>
        <p:nvPicPr>
          <p:cNvPr id="7" name="Picture 3" descr="C:\Users\pospisilova\Desktop\pavla photos\Camera\20161017_0842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662" y="1083626"/>
            <a:ext cx="5072107" cy="503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80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>
                <a:solidFill>
                  <a:srgbClr val="002060"/>
                </a:solidFill>
              </a:rPr>
              <a:t>CLIL – Metodology and </a:t>
            </a:r>
            <a:r>
              <a:rPr lang="cs-CZ" sz="3600" b="1" dirty="0" err="1">
                <a:solidFill>
                  <a:srgbClr val="002060"/>
                </a:solidFill>
              </a:rPr>
              <a:t>L</a:t>
            </a:r>
            <a:r>
              <a:rPr lang="cs-CZ" sz="3600" b="1" dirty="0" err="1" smtClean="0">
                <a:solidFill>
                  <a:srgbClr val="002060"/>
                </a:solidFill>
              </a:rPr>
              <a:t>anguage</a:t>
            </a: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for</a:t>
            </a: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T</a:t>
            </a:r>
            <a:r>
              <a:rPr lang="cs-CZ" sz="3600" b="1" dirty="0" err="1" smtClean="0">
                <a:solidFill>
                  <a:srgbClr val="002060"/>
                </a:solidFill>
              </a:rPr>
              <a:t>eachers</a:t>
            </a: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of</a:t>
            </a: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Maths</a:t>
            </a:r>
            <a:r>
              <a:rPr lang="cs-CZ" sz="3600" b="1" dirty="0" smtClean="0">
                <a:solidFill>
                  <a:srgbClr val="002060"/>
                </a:solidFill>
              </a:rPr>
              <a:t> </a:t>
            </a:r>
            <a:r>
              <a:rPr lang="cs-CZ" sz="3600" b="1" dirty="0" err="1" smtClean="0">
                <a:solidFill>
                  <a:srgbClr val="002060"/>
                </a:solidFill>
              </a:rPr>
              <a:t>or</a:t>
            </a:r>
            <a:r>
              <a:rPr lang="cs-CZ" sz="3600" b="1" dirty="0" smtClean="0">
                <a:solidFill>
                  <a:srgbClr val="002060"/>
                </a:solidFill>
              </a:rPr>
              <a:t> Science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Škola: </a:t>
            </a:r>
            <a:r>
              <a:rPr lang="cs-CZ" b="1" dirty="0"/>
              <a:t>International Study </a:t>
            </a:r>
            <a:r>
              <a:rPr lang="cs-CZ" b="1" dirty="0" err="1"/>
              <a:t>Programmes</a:t>
            </a:r>
            <a:r>
              <a:rPr lang="cs-CZ" b="1" dirty="0"/>
              <a:t> </a:t>
            </a:r>
            <a:r>
              <a:rPr lang="cs-CZ" b="1" dirty="0" err="1"/>
              <a:t>Cheltenham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Délka kurzu: </a:t>
            </a:r>
            <a:r>
              <a:rPr lang="cs-CZ" b="1" dirty="0" smtClean="0"/>
              <a:t>23. 10. - 4. 11. 2016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Zaměření: </a:t>
            </a:r>
            <a:r>
              <a:rPr lang="cs-CZ" dirty="0" smtClean="0"/>
              <a:t>výuka matematiky </a:t>
            </a:r>
          </a:p>
          <a:p>
            <a:pPr marL="0" indent="0">
              <a:buNone/>
            </a:pPr>
            <a:r>
              <a:rPr lang="cs-CZ" dirty="0"/>
              <a:t>	 </a:t>
            </a:r>
            <a:r>
              <a:rPr lang="cs-CZ" dirty="0" smtClean="0"/>
              <a:t>       metodou CLIL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Účastník: </a:t>
            </a:r>
            <a:r>
              <a:rPr lang="cs-CZ" b="1" dirty="0"/>
              <a:t>Mgr. </a:t>
            </a:r>
            <a:r>
              <a:rPr lang="cs-CZ" b="1" dirty="0" smtClean="0"/>
              <a:t>Ludmila Špačková</a:t>
            </a:r>
            <a:endParaRPr lang="cs-CZ" b="1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78" y="6115548"/>
            <a:ext cx="749275" cy="7492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098" y="6311900"/>
            <a:ext cx="1511297" cy="431799"/>
          </a:xfrm>
          <a:prstGeom prst="rect">
            <a:avLst/>
          </a:prstGeom>
        </p:spPr>
      </p:pic>
      <p:sp>
        <p:nvSpPr>
          <p:cNvPr id="7" name="Nadpis 1"/>
          <p:cNvSpPr txBox="1">
            <a:spLocks/>
          </p:cNvSpPr>
          <p:nvPr/>
        </p:nvSpPr>
        <p:spPr>
          <a:xfrm>
            <a:off x="1024631" y="2984037"/>
            <a:ext cx="803059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dirty="0"/>
          </a:p>
        </p:txBody>
      </p:sp>
      <p:pic>
        <p:nvPicPr>
          <p:cNvPr id="8" name="Picture 2" descr="C:\Users\pospisilova\Desktop\IS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878" y="2432273"/>
            <a:ext cx="5259048" cy="356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pospisilova\Desktop\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223" y="1075446"/>
            <a:ext cx="317182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21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0146" y="347370"/>
            <a:ext cx="10515600" cy="1325563"/>
          </a:xfrm>
        </p:spPr>
        <p:txBody>
          <a:bodyPr>
            <a:normAutofit/>
          </a:bodyPr>
          <a:lstStyle/>
          <a:p>
            <a:r>
              <a:rPr lang="cs-CZ" sz="3600" b="1" dirty="0">
                <a:solidFill>
                  <a:srgbClr val="002060"/>
                </a:solidFill>
              </a:rPr>
              <a:t>CLIL – Metodology and </a:t>
            </a:r>
            <a:r>
              <a:rPr lang="cs-CZ" sz="3600" b="1" dirty="0" err="1">
                <a:solidFill>
                  <a:srgbClr val="002060"/>
                </a:solidFill>
              </a:rPr>
              <a:t>Language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for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Teachers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of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Maths</a:t>
            </a:r>
            <a:r>
              <a:rPr lang="cs-CZ" sz="3600" b="1" dirty="0">
                <a:solidFill>
                  <a:srgbClr val="002060"/>
                </a:solidFill>
              </a:rPr>
              <a:t> </a:t>
            </a:r>
            <a:r>
              <a:rPr lang="cs-CZ" sz="3600" b="1" dirty="0" err="1">
                <a:solidFill>
                  <a:srgbClr val="002060"/>
                </a:solidFill>
              </a:rPr>
              <a:t>or</a:t>
            </a:r>
            <a:r>
              <a:rPr lang="cs-CZ" sz="3600" b="1" dirty="0">
                <a:solidFill>
                  <a:srgbClr val="002060"/>
                </a:solidFill>
              </a:rPr>
              <a:t> Science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Přínos</a:t>
            </a:r>
          </a:p>
          <a:p>
            <a:r>
              <a:rPr lang="cs-CZ" dirty="0" smtClean="0"/>
              <a:t>Zvýšení </a:t>
            </a:r>
            <a:r>
              <a:rPr lang="cs-CZ" dirty="0"/>
              <a:t>metodologických 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kompetencí</a:t>
            </a:r>
          </a:p>
          <a:p>
            <a:r>
              <a:rPr lang="cs-CZ" dirty="0" smtClean="0"/>
              <a:t>Obohacení </a:t>
            </a:r>
            <a:r>
              <a:rPr lang="cs-CZ" dirty="0"/>
              <a:t>v oblasti nových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   metod, forem a přístupů ve výuce</a:t>
            </a:r>
          </a:p>
          <a:p>
            <a:r>
              <a:rPr lang="cs-CZ" dirty="0" smtClean="0"/>
              <a:t>Jazykový růst</a:t>
            </a:r>
          </a:p>
          <a:p>
            <a:r>
              <a:rPr lang="cs-CZ" dirty="0" smtClean="0"/>
              <a:t>Setkání s kolegy z jiných zemí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78" y="6115548"/>
            <a:ext cx="749275" cy="7492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098" y="6311900"/>
            <a:ext cx="1511297" cy="431799"/>
          </a:xfrm>
          <a:prstGeom prst="rect">
            <a:avLst/>
          </a:prstGeom>
        </p:spPr>
      </p:pic>
      <p:pic>
        <p:nvPicPr>
          <p:cNvPr id="7" name="Picture 2" descr="C:\Users\pospisilova\Desktop\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223" y="1075446"/>
            <a:ext cx="317182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270" y="1075444"/>
            <a:ext cx="4734476" cy="35508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434" y="4284585"/>
            <a:ext cx="4245499" cy="23880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435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78" y="6115548"/>
            <a:ext cx="749275" cy="7492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098" y="6311900"/>
            <a:ext cx="1511297" cy="431799"/>
          </a:xfrm>
          <a:prstGeom prst="rect">
            <a:avLst/>
          </a:prstGeom>
        </p:spPr>
      </p:pic>
      <p:sp>
        <p:nvSpPr>
          <p:cNvPr id="7" name="Nadpis 1"/>
          <p:cNvSpPr txBox="1">
            <a:spLocks/>
          </p:cNvSpPr>
          <p:nvPr/>
        </p:nvSpPr>
        <p:spPr>
          <a:xfrm>
            <a:off x="810146" y="3562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smtClean="0">
                <a:solidFill>
                  <a:srgbClr val="002060"/>
                </a:solidFill>
              </a:rPr>
              <a:t>CLIL course / Effective communication skills</a:t>
            </a:r>
            <a:endParaRPr lang="cs-CZ" sz="3600" dirty="0"/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mtClean="0"/>
              <a:t>Škola: </a:t>
            </a:r>
            <a:r>
              <a:rPr lang="cs-CZ" b="1" smtClean="0"/>
              <a:t>Inlingua, Edinburgh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mtClean="0"/>
              <a:t>Délka kurzu: </a:t>
            </a:r>
            <a:r>
              <a:rPr lang="cs-CZ" b="1" smtClean="0"/>
              <a:t>2.10. – 16.10. 2016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mtClean="0"/>
              <a:t>Zaměření: </a:t>
            </a:r>
            <a:r>
              <a:rPr lang="cs-CZ" b="1" smtClean="0"/>
              <a:t>metoda CLIL ve výuce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mtClean="0"/>
              <a:t>Účastník: </a:t>
            </a:r>
            <a:r>
              <a:rPr lang="cs-CZ" b="1" smtClean="0"/>
              <a:t>Mgr. Dana Vašáková</a:t>
            </a:r>
            <a:endParaRPr lang="cs-CZ" b="1" dirty="0" smtClean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78" y="6115548"/>
            <a:ext cx="749275" cy="74927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098" y="6311900"/>
            <a:ext cx="1511297" cy="431799"/>
          </a:xfrm>
          <a:prstGeom prst="rect">
            <a:avLst/>
          </a:prstGeom>
        </p:spPr>
      </p:pic>
      <p:pic>
        <p:nvPicPr>
          <p:cNvPr id="11" name="Picture 2" descr="English &amp; Language Courses Edinburgh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8655" y="648409"/>
            <a:ext cx="20955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Výsledek obrázku pro inlingua edinburgh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981" y="1939368"/>
            <a:ext cx="5477459" cy="380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What will happen on my first day at inlingua?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43" y="4068766"/>
            <a:ext cx="3589014" cy="224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08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501031" y="44027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smtClean="0">
                <a:solidFill>
                  <a:srgbClr val="002060"/>
                </a:solidFill>
              </a:rPr>
              <a:t>CLIL course / Effective communication skills</a:t>
            </a:r>
            <a:endParaRPr lang="cs-CZ" sz="3600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598503" y="154593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b="1" dirty="0" smtClean="0"/>
              <a:t>Přínos</a:t>
            </a:r>
          </a:p>
          <a:p>
            <a:r>
              <a:rPr lang="cs-CZ" dirty="0" smtClean="0"/>
              <a:t>inspirace k proměně tradičního stylu výuky</a:t>
            </a:r>
          </a:p>
          <a:p>
            <a:r>
              <a:rPr lang="cs-CZ" dirty="0" smtClean="0"/>
              <a:t>rozvíjení nejen jazykových kompetencí, ale i kulturního povědomí</a:t>
            </a:r>
          </a:p>
          <a:p>
            <a:r>
              <a:rPr lang="cs-CZ" dirty="0" smtClean="0"/>
              <a:t>sdílení praktických zkušeností výuky CLIL se zahraničními učiteli</a:t>
            </a:r>
          </a:p>
          <a:p>
            <a:r>
              <a:rPr lang="cs-CZ" dirty="0" smtClean="0"/>
              <a:t>navázání kontaktů k mezinárodní spolupráci</a:t>
            </a:r>
          </a:p>
          <a:p>
            <a:r>
              <a:rPr lang="cs-CZ" dirty="0" smtClean="0"/>
              <a:t>využití cizojazyčného zdroje ve výuce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dirty="0" smtClean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b="1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067" y="6074931"/>
            <a:ext cx="749275" cy="74927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342" y="6391799"/>
            <a:ext cx="1511297" cy="431799"/>
          </a:xfrm>
          <a:prstGeom prst="rect">
            <a:avLst/>
          </a:prstGeom>
        </p:spPr>
      </p:pic>
      <p:pic>
        <p:nvPicPr>
          <p:cNvPr id="8" name="Picture 2" descr="English &amp; Language Courses Edinburgh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188" y="782014"/>
            <a:ext cx="2942880" cy="64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ow Scotch Whisky is Made – From Grain to Glas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623" y="3721607"/>
            <a:ext cx="2094016" cy="183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inlingua-edinburgh.co.uk/wp-content/uploads/2014/10/Because-this-is-the-city-centr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882" y="4192083"/>
            <a:ext cx="3314640" cy="219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66758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482</Words>
  <Application>Microsoft Office PowerPoint</Application>
  <PresentationFormat>Vlastní</PresentationFormat>
  <Paragraphs>99</Paragraphs>
  <Slides>12</Slides>
  <Notes>10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Office</vt:lpstr>
      <vt:lpstr>Erasmus+</vt:lpstr>
      <vt:lpstr>Cíle projektu:</vt:lpstr>
      <vt:lpstr>Creative Teaching in the Secondary/  Adult English Language Classroom</vt:lpstr>
      <vt:lpstr>Creative Teaching in the Secondary/  Adult English Language Classroom</vt:lpstr>
      <vt:lpstr>Creative Methodology for Teachers</vt:lpstr>
      <vt:lpstr>Creative Methodology for Teachers</vt:lpstr>
      <vt:lpstr>2 Week Course for Teachers of English Focusing on Literature         </vt:lpstr>
      <vt:lpstr>2 Week Course for Teachers of English Focusing on Literature</vt:lpstr>
      <vt:lpstr>CLIL – Metodology and Language for Teachers of Maths or Science</vt:lpstr>
      <vt:lpstr>CLIL – Metodology and Language for Teachers of Maths or Science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Teaching in the Secondary/ Adult English Language Classroom</dc:title>
  <dc:creator>Magdalena</dc:creator>
  <cp:lastModifiedBy>Windows User</cp:lastModifiedBy>
  <cp:revision>41</cp:revision>
  <dcterms:created xsi:type="dcterms:W3CDTF">2016-11-13T20:38:40Z</dcterms:created>
  <dcterms:modified xsi:type="dcterms:W3CDTF">2017-06-02T11:44:57Z</dcterms:modified>
</cp:coreProperties>
</file>