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65" r:id="rId3"/>
    <p:sldId id="282" r:id="rId4"/>
    <p:sldId id="284" r:id="rId5"/>
    <p:sldId id="283" r:id="rId6"/>
    <p:sldId id="285" r:id="rId7"/>
    <p:sldId id="286" r:id="rId8"/>
    <p:sldId id="288" r:id="rId9"/>
    <p:sldId id="289" r:id="rId10"/>
    <p:sldId id="290" r:id="rId11"/>
    <p:sldId id="291" r:id="rId12"/>
    <p:sldId id="293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D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86" autoAdjust="0"/>
  </p:normalViewPr>
  <p:slideViewPr>
    <p:cSldViewPr>
      <p:cViewPr>
        <p:scale>
          <a:sx n="75" d="100"/>
          <a:sy n="75" d="100"/>
        </p:scale>
        <p:origin x="2634" y="14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DA0E4-5B94-4A99-A39D-93EA18C0AC97}" type="datetimeFigureOut">
              <a:rPr lang="cs-CZ" smtClean="0"/>
              <a:t>19.01.2022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BF85A8-E1A9-4B7A-8296-9537DB52FF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3860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F85A8-E1A9-4B7A-8296-9537DB52FF71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6668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 descr="shape-blue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10800000">
            <a:off x="3580572" y="4429132"/>
            <a:ext cx="1982857" cy="1401905"/>
          </a:xfrm>
          <a:prstGeom prst="rect">
            <a:avLst/>
          </a:prstGeom>
        </p:spPr>
      </p:pic>
      <p:pic>
        <p:nvPicPr>
          <p:cNvPr id="12" name="Obrázek 11" descr="shape-yellow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80572" y="428604"/>
            <a:ext cx="1982857" cy="1401905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09831" y="1643050"/>
            <a:ext cx="8234135" cy="2928958"/>
          </a:xfrm>
        </p:spPr>
        <p:txBody>
          <a:bodyPr>
            <a:noAutofit/>
          </a:bodyPr>
          <a:lstStyle>
            <a:lvl1pPr algn="ctr">
              <a:defRPr sz="6000" b="1"/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7" name="Obdélník 6"/>
          <p:cNvSpPr/>
          <p:nvPr userDrawn="1"/>
        </p:nvSpPr>
        <p:spPr>
          <a:xfrm>
            <a:off x="182880" y="6072206"/>
            <a:ext cx="8778240" cy="71438"/>
          </a:xfrm>
          <a:prstGeom prst="rect">
            <a:avLst/>
          </a:prstGeom>
          <a:solidFill>
            <a:srgbClr val="FFE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Obrázek 7" descr="CMGaSOŠPg_logo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409831" y="6246000"/>
            <a:ext cx="518831" cy="518831"/>
          </a:xfrm>
          <a:prstGeom prst="rect">
            <a:avLst/>
          </a:prstGeom>
        </p:spPr>
      </p:pic>
      <p:sp>
        <p:nvSpPr>
          <p:cNvPr id="9" name="TextovéPole 8"/>
          <p:cNvSpPr txBox="1"/>
          <p:nvPr userDrawn="1"/>
        </p:nvSpPr>
        <p:spPr>
          <a:xfrm>
            <a:off x="5857884" y="6315038"/>
            <a:ext cx="3000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b="1" dirty="0">
                <a:solidFill>
                  <a:srgbClr val="000000"/>
                </a:solidFill>
                <a:latin typeface="+mj-lt"/>
              </a:rPr>
              <a:t>Cyrilometodějské gymnázium</a:t>
            </a:r>
          </a:p>
          <a:p>
            <a:r>
              <a:rPr lang="cs-CZ" sz="1000" b="1" dirty="0">
                <a:solidFill>
                  <a:srgbClr val="000000"/>
                </a:solidFill>
                <a:latin typeface="+mj-lt"/>
              </a:rPr>
              <a:t>a střední odborná škola pedagogická Brno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ov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09831" y="285729"/>
            <a:ext cx="8234135" cy="1000132"/>
          </a:xfrm>
        </p:spPr>
        <p:txBody>
          <a:bodyPr>
            <a:noAutofit/>
          </a:bodyPr>
          <a:lstStyle>
            <a:lvl1pPr algn="l">
              <a:defRPr sz="3600" b="1"/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7" name="Obdélník 6"/>
          <p:cNvSpPr/>
          <p:nvPr userDrawn="1"/>
        </p:nvSpPr>
        <p:spPr>
          <a:xfrm>
            <a:off x="182880" y="6072206"/>
            <a:ext cx="8778240" cy="71438"/>
          </a:xfrm>
          <a:prstGeom prst="rect">
            <a:avLst/>
          </a:prstGeom>
          <a:solidFill>
            <a:srgbClr val="FFE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Obrázek 7" descr="CMGaSOŠPg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09831" y="6246000"/>
            <a:ext cx="518831" cy="518831"/>
          </a:xfrm>
          <a:prstGeom prst="rect">
            <a:avLst/>
          </a:prstGeom>
        </p:spPr>
      </p:pic>
      <p:sp>
        <p:nvSpPr>
          <p:cNvPr id="9" name="TextovéPole 8"/>
          <p:cNvSpPr txBox="1"/>
          <p:nvPr userDrawn="1"/>
        </p:nvSpPr>
        <p:spPr>
          <a:xfrm>
            <a:off x="5857884" y="6315038"/>
            <a:ext cx="3000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b="1" dirty="0">
                <a:solidFill>
                  <a:srgbClr val="000000"/>
                </a:solidFill>
                <a:latin typeface="+mj-lt"/>
              </a:rPr>
              <a:t>Cyrilometodějské gymnázium</a:t>
            </a:r>
          </a:p>
          <a:p>
            <a:r>
              <a:rPr lang="cs-CZ" sz="1000" b="1" dirty="0">
                <a:solidFill>
                  <a:srgbClr val="000000"/>
                </a:solidFill>
                <a:latin typeface="+mj-lt"/>
              </a:rPr>
              <a:t>a střední odborná škola pedagogická Brno</a:t>
            </a:r>
          </a:p>
        </p:txBody>
      </p:sp>
      <p:sp>
        <p:nvSpPr>
          <p:cNvPr id="11" name="Zástupný symbol pro text 10"/>
          <p:cNvSpPr>
            <a:spLocks noGrp="1"/>
          </p:cNvSpPr>
          <p:nvPr>
            <p:ph type="body" sz="quarter" idx="10"/>
          </p:nvPr>
        </p:nvSpPr>
        <p:spPr>
          <a:xfrm>
            <a:off x="428625" y="1714487"/>
            <a:ext cx="8215313" cy="3929075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 descr="shape-yellow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10800000">
            <a:off x="3778858" y="3714752"/>
            <a:ext cx="1586286" cy="1121524"/>
          </a:xfrm>
          <a:prstGeom prst="rect">
            <a:avLst/>
          </a:prstGeom>
        </p:spPr>
      </p:pic>
      <p:pic>
        <p:nvPicPr>
          <p:cNvPr id="10" name="Obrázek 9" descr="shape-blue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19619" y="1357298"/>
            <a:ext cx="3304762" cy="233650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409831" y="1643050"/>
            <a:ext cx="8234135" cy="2928958"/>
          </a:xfrm>
        </p:spPr>
        <p:txBody>
          <a:bodyPr>
            <a:noAutofit/>
          </a:bodyPr>
          <a:lstStyle>
            <a:lvl1pPr algn="ctr">
              <a:defRPr sz="4800" b="1"/>
            </a:lvl1pPr>
          </a:lstStyle>
          <a:p>
            <a:pPr lvl="0"/>
            <a:r>
              <a:rPr lang="cs-CZ" dirty="0"/>
              <a:t>Klepnutím vložíte rozloučení.</a:t>
            </a:r>
          </a:p>
        </p:txBody>
      </p:sp>
      <p:sp>
        <p:nvSpPr>
          <p:cNvPr id="7" name="Obdélník 6"/>
          <p:cNvSpPr/>
          <p:nvPr userDrawn="1"/>
        </p:nvSpPr>
        <p:spPr>
          <a:xfrm>
            <a:off x="182880" y="6072206"/>
            <a:ext cx="8778240" cy="71438"/>
          </a:xfrm>
          <a:prstGeom prst="rect">
            <a:avLst/>
          </a:prstGeom>
          <a:solidFill>
            <a:srgbClr val="FFE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Obrázek 7" descr="CMGaSOŠPg_logo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409831" y="6246000"/>
            <a:ext cx="518831" cy="518831"/>
          </a:xfrm>
          <a:prstGeom prst="rect">
            <a:avLst/>
          </a:prstGeom>
        </p:spPr>
      </p:pic>
      <p:sp>
        <p:nvSpPr>
          <p:cNvPr id="9" name="TextovéPole 8"/>
          <p:cNvSpPr txBox="1"/>
          <p:nvPr userDrawn="1"/>
        </p:nvSpPr>
        <p:spPr>
          <a:xfrm>
            <a:off x="5857884" y="6315038"/>
            <a:ext cx="3000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b="1" dirty="0">
                <a:solidFill>
                  <a:srgbClr val="000000"/>
                </a:solidFill>
                <a:latin typeface="+mj-lt"/>
              </a:rPr>
              <a:t>Cyrilometodějské gymnázium</a:t>
            </a:r>
          </a:p>
          <a:p>
            <a:r>
              <a:rPr lang="cs-CZ" sz="1000" b="1" dirty="0">
                <a:solidFill>
                  <a:srgbClr val="000000"/>
                </a:solidFill>
                <a:latin typeface="+mj-lt"/>
              </a:rPr>
              <a:t>a střední odborná škola pedagogická Brno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4ECFF-7A52-432C-9D88-32C18FD1A6B8}" type="datetimeFigureOut">
              <a:rPr lang="cs-CZ" smtClean="0"/>
              <a:t>19.01.2022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59404-424C-4B20-8428-5322D03ED57B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>
          <a:xfrm>
            <a:off x="395536" y="1052736"/>
            <a:ext cx="8234135" cy="2928958"/>
          </a:xfrm>
        </p:spPr>
        <p:txBody>
          <a:bodyPr/>
          <a:lstStyle/>
          <a:p>
            <a:br>
              <a:rPr lang="cs-CZ" sz="7200" dirty="0"/>
            </a:br>
            <a:r>
              <a:rPr lang="cs-CZ" sz="7200" dirty="0"/>
              <a:t>Dramatická  výchova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ál 3"/>
          <p:cNvSpPr/>
          <p:nvPr/>
        </p:nvSpPr>
        <p:spPr>
          <a:xfrm>
            <a:off x="-3420888" y="-4275856"/>
            <a:ext cx="7272000" cy="727280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cs-CZ" sz="2800" dirty="0"/>
              <a:t>PŘIJÍMACÍ ZKOUŠKY </a:t>
            </a:r>
            <a:r>
              <a:rPr lang="cs-CZ" sz="2800" dirty="0" err="1"/>
              <a:t>Dv</a:t>
            </a:r>
            <a:endParaRPr lang="cs-CZ" sz="28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28625" y="1124745"/>
            <a:ext cx="8319839" cy="46085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cs-CZ" sz="2400" b="1" dirty="0"/>
              <a:t>Předškolní a mimoškolní pedagogika (PMP) </a:t>
            </a:r>
            <a:br>
              <a:rPr lang="cs-CZ" sz="2400" b="1" dirty="0"/>
            </a:br>
            <a:r>
              <a:rPr lang="cs-CZ" sz="2400" b="1" dirty="0"/>
              <a:t>denní/večerní forma</a:t>
            </a:r>
          </a:p>
          <a:p>
            <a:endParaRPr lang="cs-CZ" sz="2000" dirty="0"/>
          </a:p>
          <a:p>
            <a:r>
              <a:rPr lang="cs-CZ" sz="2000" dirty="0"/>
              <a:t>dovyprávění příběhu, jehož začátek dostane uchazeč na místě </a:t>
            </a:r>
            <a:br>
              <a:rPr lang="cs-CZ" sz="2000" dirty="0"/>
            </a:br>
            <a:r>
              <a:rPr lang="cs-CZ" sz="2000" dirty="0"/>
              <a:t>(na přípravu bude mít uchazeč 5 minut), komunikativní dovednosti, kulturní přehled</a:t>
            </a:r>
            <a:endParaRPr lang="cs-CZ" sz="2000" b="1" i="1" dirty="0"/>
          </a:p>
          <a:p>
            <a:pPr marL="0" indent="0" algn="ctr">
              <a:buNone/>
            </a:pPr>
            <a:r>
              <a:rPr lang="cs-CZ" sz="2000" b="1" dirty="0"/>
              <a:t>hodnotí se:</a:t>
            </a:r>
            <a:endParaRPr lang="cs-CZ" sz="2000" dirty="0"/>
          </a:p>
          <a:p>
            <a:pPr lvl="0" fontAlgn="base"/>
            <a:r>
              <a:rPr lang="cs-CZ" sz="2000" dirty="0"/>
              <a:t>dokončení příběhu (logika, pointa, srozumitelnost, nápaditost)</a:t>
            </a:r>
          </a:p>
          <a:p>
            <a:pPr lvl="0" fontAlgn="base"/>
            <a:r>
              <a:rPr lang="cs-CZ" sz="2000" dirty="0"/>
              <a:t>kultivovanost mluveného projevu (artikulace, přiměřené tempo, výraz)</a:t>
            </a:r>
          </a:p>
          <a:p>
            <a:pPr lvl="0" fontAlgn="base"/>
            <a:r>
              <a:rPr lang="cs-CZ" sz="2000" dirty="0"/>
              <a:t>schopnost reagovat na otázky (k tématu příběhu, ke kulturním souvislostem).</a:t>
            </a:r>
          </a:p>
          <a:p>
            <a:pPr lvl="0" fontAlgn="base"/>
            <a:endParaRPr lang="cs-CZ" sz="2000" dirty="0"/>
          </a:p>
          <a:p>
            <a:pPr marL="0" lvl="0" indent="0" algn="ctr" fontAlgn="base">
              <a:buNone/>
            </a:pPr>
            <a:r>
              <a:rPr lang="cs-CZ" sz="2000" dirty="0"/>
              <a:t>Celkem je možné získat 12 bodů.</a:t>
            </a:r>
          </a:p>
          <a:p>
            <a:endParaRPr lang="cs-CZ" sz="2000" dirty="0"/>
          </a:p>
          <a:p>
            <a:endParaRPr lang="cs-CZ" sz="2000" dirty="0"/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733851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ál 3"/>
          <p:cNvSpPr/>
          <p:nvPr/>
        </p:nvSpPr>
        <p:spPr>
          <a:xfrm>
            <a:off x="6084168" y="-2043608"/>
            <a:ext cx="7272000" cy="727280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09831" y="285729"/>
            <a:ext cx="8234135" cy="550983"/>
          </a:xfrm>
        </p:spPr>
        <p:txBody>
          <a:bodyPr/>
          <a:lstStyle/>
          <a:p>
            <a:pPr algn="ctr"/>
            <a:r>
              <a:rPr lang="cs-CZ" sz="2800" dirty="0"/>
              <a:t>PŘIJÍMACÍ ZKOUŠKY </a:t>
            </a:r>
            <a:r>
              <a:rPr lang="cs-CZ" sz="2800" dirty="0" err="1"/>
              <a:t>Dv</a:t>
            </a:r>
            <a:endParaRPr lang="cs-CZ" sz="28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28625" y="836712"/>
            <a:ext cx="8319839" cy="5400599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cs-CZ" sz="2600" b="1" dirty="0"/>
              <a:t>Pedagogické lyceum (PL) </a:t>
            </a:r>
          </a:p>
          <a:p>
            <a:r>
              <a:rPr lang="cs-CZ" sz="2400" dirty="0"/>
              <a:t>připravený krátký herecký výstup – ztvárnění zadané situace (max. 3 min.)</a:t>
            </a:r>
            <a:br>
              <a:rPr lang="cs-CZ" sz="2400" dirty="0"/>
            </a:br>
            <a:r>
              <a:rPr lang="cs-CZ" sz="2400" i="1" dirty="0"/>
              <a:t>Čekáš na zastávce, nic nejede. Poté autobus konečně přijíždí.</a:t>
            </a:r>
            <a:br>
              <a:rPr lang="cs-CZ" sz="2400" i="1" dirty="0"/>
            </a:br>
            <a:r>
              <a:rPr lang="cs-CZ" sz="2400" dirty="0"/>
              <a:t>Kdykoli v průběhu situace logicky zapoj v libovolném pořadí tyto tři repliky :</a:t>
            </a:r>
          </a:p>
          <a:p>
            <a:pPr lvl="2"/>
            <a:r>
              <a:rPr lang="cs-CZ" sz="2600" i="1" dirty="0"/>
              <a:t>Kam zmizel?</a:t>
            </a:r>
            <a:endParaRPr lang="cs-CZ" sz="2600" dirty="0"/>
          </a:p>
          <a:p>
            <a:pPr lvl="2"/>
            <a:r>
              <a:rPr lang="cs-CZ" sz="2600" i="1" dirty="0"/>
              <a:t>Aha.</a:t>
            </a:r>
          </a:p>
          <a:p>
            <a:pPr lvl="2"/>
            <a:r>
              <a:rPr lang="cs-CZ" sz="2600" i="1" dirty="0" err="1"/>
              <a:t>Doprčic</a:t>
            </a:r>
            <a:r>
              <a:rPr lang="cs-CZ" sz="2600" i="1" dirty="0"/>
              <a:t>! </a:t>
            </a:r>
            <a:r>
              <a:rPr lang="cs-CZ" i="1" dirty="0"/>
              <a:t> </a:t>
            </a:r>
            <a:endParaRPr lang="cs-CZ" dirty="0"/>
          </a:p>
          <a:p>
            <a:r>
              <a:rPr lang="cs-CZ" sz="2600" dirty="0"/>
              <a:t>přednes textu </a:t>
            </a:r>
            <a:r>
              <a:rPr lang="cs-CZ" sz="2600" dirty="0" err="1"/>
              <a:t>Shela</a:t>
            </a:r>
            <a:r>
              <a:rPr lang="cs-CZ" sz="2600" dirty="0"/>
              <a:t> </a:t>
            </a:r>
            <a:r>
              <a:rPr lang="cs-CZ" sz="2600" dirty="0" err="1"/>
              <a:t>Silversteina</a:t>
            </a:r>
            <a:br>
              <a:rPr lang="cs-CZ" sz="2600" dirty="0"/>
            </a:br>
            <a:r>
              <a:rPr lang="cs-CZ" sz="2600" dirty="0"/>
              <a:t>„Zlepšovací návrh“ (hlasitá interpretace textu zpaměti </a:t>
            </a:r>
            <a:br>
              <a:rPr lang="cs-CZ" sz="2600" dirty="0"/>
            </a:br>
            <a:r>
              <a:rPr lang="cs-CZ" sz="2600" dirty="0"/>
              <a:t>s konkrétním výrazem, postojem, dynamikou)</a:t>
            </a:r>
          </a:p>
          <a:p>
            <a:endParaRPr lang="cs-CZ" sz="2400" b="1" i="1" dirty="0"/>
          </a:p>
          <a:p>
            <a:endParaRPr lang="cs-CZ" sz="3600" dirty="0"/>
          </a:p>
          <a:p>
            <a:endParaRPr lang="cs-CZ" sz="36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1766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ál 3"/>
          <p:cNvSpPr/>
          <p:nvPr/>
        </p:nvSpPr>
        <p:spPr>
          <a:xfrm>
            <a:off x="6732240" y="-2259632"/>
            <a:ext cx="7272000" cy="727280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cs-CZ" sz="2800" dirty="0"/>
              <a:t>PŘIJÍMACÍ ZKOUŠKY </a:t>
            </a:r>
            <a:r>
              <a:rPr lang="cs-CZ" sz="2800" dirty="0" err="1"/>
              <a:t>Dv</a:t>
            </a:r>
            <a:endParaRPr lang="cs-CZ" sz="28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28625" y="1124745"/>
            <a:ext cx="8319839" cy="451881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cs-CZ" sz="2800" b="1" dirty="0"/>
              <a:t>Pedagogické lyceum (PL) </a:t>
            </a:r>
            <a:endParaRPr lang="cs-CZ" b="1" i="1" dirty="0"/>
          </a:p>
          <a:p>
            <a:pPr marL="0" indent="0" algn="ctr">
              <a:buNone/>
            </a:pPr>
            <a:endParaRPr lang="cs-CZ" sz="3100" b="1" dirty="0"/>
          </a:p>
          <a:p>
            <a:pPr marL="0" indent="0">
              <a:buNone/>
            </a:pPr>
            <a:r>
              <a:rPr lang="cs-CZ" sz="3600" dirty="0" err="1"/>
              <a:t>Shel</a:t>
            </a:r>
            <a:r>
              <a:rPr lang="cs-CZ" sz="3600" dirty="0"/>
              <a:t> </a:t>
            </a:r>
            <a:r>
              <a:rPr lang="cs-CZ" sz="3600" dirty="0" err="1"/>
              <a:t>Silverstein</a:t>
            </a:r>
            <a:r>
              <a:rPr lang="cs-CZ" sz="3600" dirty="0"/>
              <a:t>: Zlepšovací návrh</a:t>
            </a:r>
          </a:p>
          <a:p>
            <a:pPr marL="0" indent="0">
              <a:buNone/>
            </a:pPr>
            <a:endParaRPr lang="cs-CZ" sz="3600" dirty="0"/>
          </a:p>
          <a:p>
            <a:pPr marL="400050" lvl="1" indent="0">
              <a:buNone/>
            </a:pPr>
            <a:r>
              <a:rPr lang="cs-CZ" sz="3200" dirty="0"/>
              <a:t>Chtěl bych být hlava otevřená. </a:t>
            </a:r>
          </a:p>
          <a:p>
            <a:pPr marL="400050" lvl="1" indent="0">
              <a:buNone/>
            </a:pPr>
            <a:r>
              <a:rPr lang="cs-CZ" sz="3200" dirty="0"/>
              <a:t>Pak by šlo všechno hravě. </a:t>
            </a:r>
          </a:p>
          <a:p>
            <a:pPr marL="400050" lvl="1" indent="0">
              <a:buNone/>
            </a:pPr>
            <a:r>
              <a:rPr lang="cs-CZ" sz="3200" dirty="0"/>
              <a:t>To, co mě štve, bych vyhodil… </a:t>
            </a:r>
          </a:p>
          <a:p>
            <a:pPr marL="400050" lvl="1" indent="0">
              <a:buNone/>
            </a:pPr>
            <a:r>
              <a:rPr lang="cs-CZ" sz="3200" dirty="0"/>
              <a:t>A to dobrý nechal v hlavě. </a:t>
            </a:r>
          </a:p>
          <a:p>
            <a:pPr marL="0" indent="0">
              <a:buNone/>
            </a:pPr>
            <a:endParaRPr lang="cs-CZ" sz="3600" dirty="0"/>
          </a:p>
          <a:p>
            <a:pPr marL="0" indent="0">
              <a:buNone/>
            </a:pPr>
            <a:r>
              <a:rPr lang="cs-CZ" sz="3600" dirty="0"/>
              <a:t>(ze sbírky Jen jestli si </a:t>
            </a:r>
            <a:r>
              <a:rPr lang="cs-CZ" sz="3600" dirty="0" err="1"/>
              <a:t>nevymejšlíš</a:t>
            </a:r>
            <a:r>
              <a:rPr lang="cs-CZ" sz="3600" dirty="0"/>
              <a:t>; přeložila Zuzana Šťastná)</a:t>
            </a:r>
          </a:p>
          <a:p>
            <a:endParaRPr lang="cs-CZ" sz="36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01429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ál 3"/>
          <p:cNvSpPr/>
          <p:nvPr/>
        </p:nvSpPr>
        <p:spPr>
          <a:xfrm>
            <a:off x="-4140968" y="-3987824"/>
            <a:ext cx="7272000" cy="727280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09831" y="285729"/>
            <a:ext cx="8234135" cy="478975"/>
          </a:xfrm>
        </p:spPr>
        <p:txBody>
          <a:bodyPr/>
          <a:lstStyle/>
          <a:p>
            <a:pPr algn="ctr"/>
            <a:r>
              <a:rPr lang="cs-CZ" sz="2800" dirty="0"/>
              <a:t>PŘIJÍMACÍ ZKOUŠKY </a:t>
            </a:r>
            <a:r>
              <a:rPr lang="cs-CZ" sz="2800" dirty="0" err="1"/>
              <a:t>Dv</a:t>
            </a:r>
            <a:endParaRPr lang="cs-CZ" sz="28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28625" y="836712"/>
            <a:ext cx="8215341" cy="525658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cs-CZ" sz="2400" b="1" dirty="0"/>
              <a:t>Pedagogické lyceum (PL) </a:t>
            </a:r>
          </a:p>
          <a:p>
            <a:pPr marL="0" indent="0" algn="ctr">
              <a:buNone/>
            </a:pPr>
            <a:r>
              <a:rPr lang="cs-CZ" sz="2400" b="1" dirty="0"/>
              <a:t>hodnotí se:</a:t>
            </a:r>
            <a:endParaRPr lang="cs-CZ" sz="2400" dirty="0"/>
          </a:p>
          <a:p>
            <a:pPr fontAlgn="base"/>
            <a:r>
              <a:rPr lang="cs-CZ" sz="2400" b="1" dirty="0"/>
              <a:t>1. část - přednes: 10 bodů</a:t>
            </a:r>
            <a:endParaRPr lang="cs-CZ" sz="2400" dirty="0"/>
          </a:p>
          <a:p>
            <a:pPr marL="0" indent="0">
              <a:buNone/>
            </a:pPr>
            <a:r>
              <a:rPr lang="cs-CZ" sz="2400" dirty="0"/>
              <a:t>(zvládnutí textu zpaměti, významová výstavba, technika mluveného projevu)</a:t>
            </a:r>
          </a:p>
          <a:p>
            <a:r>
              <a:rPr lang="cs-CZ" sz="2400" b="1" dirty="0"/>
              <a:t>2. část - krátký herecký výstup: 15 bodů</a:t>
            </a:r>
            <a:endParaRPr lang="cs-CZ" sz="2400" dirty="0"/>
          </a:p>
          <a:p>
            <a:pPr marL="0" indent="0">
              <a:buNone/>
            </a:pPr>
            <a:r>
              <a:rPr lang="cs-CZ" sz="2400" dirty="0"/>
              <a:t>(pohybové, hlasové a herecké dovednosti, výstavba situace, nápaditost)</a:t>
            </a:r>
          </a:p>
          <a:p>
            <a:r>
              <a:rPr lang="cs-CZ" sz="2400" b="1" dirty="0"/>
              <a:t>3. část </a:t>
            </a:r>
            <a:r>
              <a:rPr lang="cs-CZ" sz="2400" dirty="0"/>
              <a:t>- </a:t>
            </a:r>
            <a:r>
              <a:rPr lang="cs-CZ" sz="2400" b="1" dirty="0"/>
              <a:t>Komunikativní dovednosti: 20 bodů</a:t>
            </a:r>
          </a:p>
          <a:p>
            <a:pPr marL="0" indent="0">
              <a:buNone/>
            </a:pPr>
            <a:r>
              <a:rPr lang="cs-CZ" sz="2400" dirty="0"/>
              <a:t>čtení neznámého textu a dovyprávění příběhu, jehož zadání dostane uchazeč na místě.</a:t>
            </a:r>
          </a:p>
          <a:p>
            <a:pPr marL="0" lvl="0" indent="0" algn="ctr" fontAlgn="base">
              <a:buNone/>
            </a:pPr>
            <a:r>
              <a:rPr lang="cs-CZ" sz="2400" dirty="0"/>
              <a:t>Celkem je možné získat 45 bodů.</a:t>
            </a:r>
          </a:p>
        </p:txBody>
      </p:sp>
    </p:spTree>
    <p:extLst>
      <p:ext uri="{BB962C8B-B14F-4D97-AF65-F5344CB8AC3E}">
        <p14:creationId xmlns:p14="http://schemas.microsoft.com/office/powerpoint/2010/main" val="1425854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09831" y="476671"/>
            <a:ext cx="8234135" cy="1656185"/>
          </a:xfrm>
        </p:spPr>
        <p:txBody>
          <a:bodyPr/>
          <a:lstStyle/>
          <a:p>
            <a:pPr algn="ctr"/>
            <a:r>
              <a:rPr lang="cs-CZ" sz="2400" dirty="0"/>
              <a:t>ZAČÁTEK PŘÍBĚHU K DOTVOŘENÍ, DOMYŠLENÍ (UKÁZKY)</a:t>
            </a:r>
            <a:br>
              <a:rPr lang="cs-CZ" sz="2400" dirty="0"/>
            </a:br>
            <a:r>
              <a:rPr lang="cs-CZ" sz="2800" b="0" i="1" dirty="0"/>
              <a:t>Autoři textů: </a:t>
            </a:r>
            <a:br>
              <a:rPr lang="cs-CZ" sz="2800" b="0" i="1" dirty="0"/>
            </a:br>
            <a:r>
              <a:rPr lang="cs-CZ" sz="2800" b="0" i="1" dirty="0"/>
              <a:t>Jiří Dvořák, Petr </a:t>
            </a:r>
            <a:r>
              <a:rPr lang="cs-CZ" sz="2800" b="0" i="1" dirty="0" err="1"/>
              <a:t>Chudožilov</a:t>
            </a:r>
            <a:r>
              <a:rPr lang="cs-CZ" sz="2800" b="0" i="1" dirty="0"/>
              <a:t>, </a:t>
            </a:r>
            <a:r>
              <a:rPr lang="cs-CZ" sz="2800" b="0" i="1" dirty="0" err="1"/>
              <a:t>Pierre</a:t>
            </a:r>
            <a:r>
              <a:rPr lang="cs-CZ" sz="2800" b="0" i="1" dirty="0"/>
              <a:t> </a:t>
            </a:r>
            <a:r>
              <a:rPr lang="cs-CZ" sz="2800" b="0" i="1" dirty="0" err="1"/>
              <a:t>Gripari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28625" y="2204864"/>
            <a:ext cx="8215313" cy="343869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cs-CZ" dirty="0"/>
              <a:t>Meluzína, dívka droboučká a štíhlá jako škvíra pode dveřmi, bydlí sama ve starém, prázdném domě. Sotva se navečer probudí stíny a začnou se s tichým zíváním protahovat, rozeznějí se domem divné plíživé zvuky. Zavrže podlaha, tabulky v okně se rozdrnčí, hned zas něco praskne na půdě. </a:t>
            </a:r>
            <a:br>
              <a:rPr lang="cs-CZ" dirty="0"/>
            </a:br>
            <a:r>
              <a:rPr lang="cs-CZ" dirty="0"/>
              <a:t>“Je tam někdo?” zeptá se meluzína tak tiše, aby ji nebylo slyšet, a svíčka na krbu dvakrát blikne. No tak, žádný strach...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13005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09831" y="476671"/>
            <a:ext cx="8234135" cy="1656185"/>
          </a:xfrm>
        </p:spPr>
        <p:txBody>
          <a:bodyPr/>
          <a:lstStyle/>
          <a:p>
            <a:pPr algn="ctr"/>
            <a:r>
              <a:rPr lang="cs-CZ" sz="2400" dirty="0"/>
              <a:t>ZAČÁTEK PŘÍBĚHU K DOTVOŘENÍ, DOMYŠLENÍ (UKÁZKY)</a:t>
            </a:r>
            <a:br>
              <a:rPr lang="cs-CZ" sz="2400" dirty="0"/>
            </a:br>
            <a:r>
              <a:rPr lang="cs-CZ" sz="2800" b="0" i="1" dirty="0"/>
              <a:t>Autoři textů: </a:t>
            </a:r>
            <a:br>
              <a:rPr lang="cs-CZ" sz="2800" b="0" i="1" dirty="0"/>
            </a:br>
            <a:r>
              <a:rPr lang="cs-CZ" sz="2800" b="0" i="1" dirty="0"/>
              <a:t>Jiří Dvořák, Petr </a:t>
            </a:r>
            <a:r>
              <a:rPr lang="cs-CZ" sz="2800" b="0" i="1" dirty="0" err="1"/>
              <a:t>Chudožilov</a:t>
            </a:r>
            <a:r>
              <a:rPr lang="cs-CZ" sz="2800" b="0" i="1" dirty="0"/>
              <a:t>, </a:t>
            </a:r>
            <a:r>
              <a:rPr lang="cs-CZ" sz="2800" b="0" i="1" dirty="0" err="1"/>
              <a:t>Pierre</a:t>
            </a:r>
            <a:r>
              <a:rPr lang="cs-CZ" sz="2800" b="0" i="1" dirty="0"/>
              <a:t> </a:t>
            </a:r>
            <a:r>
              <a:rPr lang="cs-CZ" sz="2800" b="0" i="1" dirty="0" err="1"/>
              <a:t>Gripari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28625" y="2204864"/>
            <a:ext cx="8215313" cy="396044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dirty="0"/>
              <a:t>Na větvi visel angrešt. Mladý, tváře zlehka zrůžovělé, kůži ošlehanou létem jako námořní důstojník. Když měl dobrou náladu, poškrábal se v krátkých vousech, až to zašustilo. </a:t>
            </a:r>
            <a:r>
              <a:rPr lang="cs-CZ" dirty="0" err="1"/>
              <a:t>Sss</a:t>
            </a:r>
            <a:r>
              <a:rPr lang="cs-CZ" dirty="0"/>
              <a:t>-st-</a:t>
            </a:r>
            <a:r>
              <a:rPr lang="cs-CZ" dirty="0" err="1"/>
              <a:t>šššt</a:t>
            </a:r>
            <a:r>
              <a:rPr lang="cs-CZ" dirty="0"/>
              <a:t>.</a:t>
            </a:r>
            <a:br>
              <a:rPr lang="cs-CZ" dirty="0"/>
            </a:br>
            <a:r>
              <a:rPr lang="cs-CZ" dirty="0"/>
              <a:t>Vtom šla kolem víla: tenká a průsvitná si vykračovala, jako by kroužila kličky neznámého tance. Angrešt nikdy nic podobného neviděl - o to víc se mu víla líbila. </a:t>
            </a:r>
            <a:br>
              <a:rPr lang="cs-CZ" dirty="0"/>
            </a:br>
            <a:r>
              <a:rPr lang="cs-CZ" dirty="0"/>
              <a:t>“Dobrý den,” pozdravil a sklopil oči.</a:t>
            </a:r>
            <a:br>
              <a:rPr lang="cs-CZ" dirty="0"/>
            </a:br>
            <a:r>
              <a:rPr lang="cs-CZ" dirty="0"/>
              <a:t>“Vida, slušně vychovaný mládenec,” ukápla víla medu. “A jak by vám to slušelo - jen kdybyste se oholil!” ...</a:t>
            </a:r>
          </a:p>
        </p:txBody>
      </p:sp>
    </p:spTree>
    <p:extLst>
      <p:ext uri="{BB962C8B-B14F-4D97-AF65-F5344CB8AC3E}">
        <p14:creationId xmlns:p14="http://schemas.microsoft.com/office/powerpoint/2010/main" val="3593772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09831" y="476671"/>
            <a:ext cx="8234135" cy="1656185"/>
          </a:xfrm>
        </p:spPr>
        <p:txBody>
          <a:bodyPr/>
          <a:lstStyle/>
          <a:p>
            <a:pPr algn="ctr"/>
            <a:r>
              <a:rPr lang="cs-CZ" sz="2400" dirty="0"/>
              <a:t>ZAČÁTEK PŘÍBĚHU K DOTVOŘENÍ, DOMYŠLENÍ (UKÁZKY)</a:t>
            </a:r>
            <a:br>
              <a:rPr lang="cs-CZ" sz="2400" dirty="0"/>
            </a:br>
            <a:r>
              <a:rPr lang="cs-CZ" sz="2800" b="0" i="1" dirty="0"/>
              <a:t>Autoři textů: </a:t>
            </a:r>
            <a:br>
              <a:rPr lang="cs-CZ" sz="2800" b="0" i="1" dirty="0"/>
            </a:br>
            <a:r>
              <a:rPr lang="cs-CZ" sz="2800" b="0" i="1" dirty="0"/>
              <a:t>Jiří Dvořák, Petr </a:t>
            </a:r>
            <a:r>
              <a:rPr lang="cs-CZ" sz="2800" b="0" i="1" dirty="0" err="1"/>
              <a:t>Chudožilov</a:t>
            </a:r>
            <a:r>
              <a:rPr lang="cs-CZ" sz="2800" b="0" i="1" dirty="0"/>
              <a:t>, </a:t>
            </a:r>
            <a:r>
              <a:rPr lang="cs-CZ" sz="2800" b="0" i="1" dirty="0" err="1"/>
              <a:t>Pierre</a:t>
            </a:r>
            <a:r>
              <a:rPr lang="cs-CZ" sz="2800" b="0" i="1" dirty="0"/>
              <a:t> </a:t>
            </a:r>
            <a:r>
              <a:rPr lang="cs-CZ" sz="2800" b="0" i="1" dirty="0" err="1"/>
              <a:t>Gripari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28625" y="2204864"/>
            <a:ext cx="8215313" cy="396044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dirty="0"/>
              <a:t>Byla to nejkrásnější růže v celém parku. Aspoň do té chvíle, než se na ní bůhvíodkud objevila housenka: zelená, chlupatá, s očima jak nedozrálé angrešty. </a:t>
            </a:r>
            <a:br>
              <a:rPr lang="cs-CZ" dirty="0"/>
            </a:br>
            <a:r>
              <a:rPr lang="cs-CZ" dirty="0"/>
              <a:t>“</a:t>
            </a:r>
            <a:r>
              <a:rPr lang="cs-CZ" dirty="0" err="1"/>
              <a:t>Pfff</a:t>
            </a:r>
            <a:r>
              <a:rPr lang="cs-CZ" dirty="0"/>
              <a:t>!” ozvala se růže, které taková návštěva nebyla po chuti. </a:t>
            </a:r>
            <a:br>
              <a:rPr lang="cs-CZ" dirty="0"/>
            </a:br>
            <a:r>
              <a:rPr lang="cs-CZ" dirty="0"/>
              <a:t>Housenka nic - ale růže jí po chutí rozhodně byla. Chvíli se plazila po stonku a pak kousla do šťavnatého pětilístku.</a:t>
            </a:r>
            <a:br>
              <a:rPr lang="cs-CZ" dirty="0"/>
            </a:br>
            <a:r>
              <a:rPr lang="cs-CZ" dirty="0"/>
              <a:t>“Jedeš, potvoro!” okřikla ji růže, ale nepochodila. Sotva housenka dožvýkala první sousto, pustila se do dalšího. </a:t>
            </a:r>
            <a:br>
              <a:rPr lang="cs-CZ" dirty="0"/>
            </a:br>
            <a:r>
              <a:rPr lang="cs-CZ" dirty="0"/>
              <a:t>“Marš odsud! Jak se opovažuješ obtěžovat královnu květin?!” zaúpěla růže tenkým květinovým hláskem. ... </a:t>
            </a:r>
          </a:p>
        </p:txBody>
      </p:sp>
    </p:spTree>
    <p:extLst>
      <p:ext uri="{BB962C8B-B14F-4D97-AF65-F5344CB8AC3E}">
        <p14:creationId xmlns:p14="http://schemas.microsoft.com/office/powerpoint/2010/main" val="2953898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09831" y="476671"/>
            <a:ext cx="8234135" cy="1656185"/>
          </a:xfrm>
        </p:spPr>
        <p:txBody>
          <a:bodyPr/>
          <a:lstStyle/>
          <a:p>
            <a:pPr algn="ctr"/>
            <a:r>
              <a:rPr lang="cs-CZ" sz="2400" dirty="0"/>
              <a:t>ZAČÁTEK PŘÍBĚHU K DOTVOŘENÍ, DOMYŠLENÍ (UKÁZKY)</a:t>
            </a:r>
            <a:br>
              <a:rPr lang="cs-CZ" sz="2400" dirty="0"/>
            </a:br>
            <a:r>
              <a:rPr lang="cs-CZ" sz="2800" b="0" i="1" dirty="0"/>
              <a:t>Autoři textů: </a:t>
            </a:r>
            <a:br>
              <a:rPr lang="cs-CZ" sz="2800" b="0" i="1" dirty="0"/>
            </a:br>
            <a:r>
              <a:rPr lang="cs-CZ" sz="2800" b="0" i="1" dirty="0"/>
              <a:t>Jiří Dvořák, Petr </a:t>
            </a:r>
            <a:r>
              <a:rPr lang="cs-CZ" sz="2800" b="0" i="1" dirty="0" err="1"/>
              <a:t>Chudožilov</a:t>
            </a:r>
            <a:r>
              <a:rPr lang="cs-CZ" sz="2800" b="0" i="1" dirty="0"/>
              <a:t>, </a:t>
            </a:r>
            <a:r>
              <a:rPr lang="cs-CZ" sz="2800" b="0" i="1" dirty="0" err="1"/>
              <a:t>Pierre</a:t>
            </a:r>
            <a:r>
              <a:rPr lang="cs-CZ" sz="2800" b="0" i="1" dirty="0"/>
              <a:t> </a:t>
            </a:r>
            <a:r>
              <a:rPr lang="cs-CZ" sz="2800" b="0" i="1" dirty="0" err="1"/>
              <a:t>Gripari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28625" y="2204864"/>
            <a:ext cx="8215313" cy="396044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dirty="0"/>
              <a:t>Jedna nebezpečná loupežnická banda se domluvila, že vyloupí banku. Bylo to jejich povolání. “</a:t>
            </a:r>
            <a:r>
              <a:rPr lang="cs-CZ" dirty="0" err="1"/>
              <a:t>Zejtra</a:t>
            </a:r>
            <a:r>
              <a:rPr lang="cs-CZ" dirty="0"/>
              <a:t> ráno!” řekl náčelník. “</a:t>
            </a:r>
            <a:r>
              <a:rPr lang="cs-CZ" dirty="0" err="1"/>
              <a:t>Zejtra</a:t>
            </a:r>
            <a:r>
              <a:rPr lang="cs-CZ" dirty="0"/>
              <a:t> ráno,” zahučeli ostatní lupiči. Ráno, protože v bance měli ještě zavřeno, zazvonili. “Kdo tam?” zeptal se vrátný. “Tady bankovní zákazníci,” řekli lupiči cizími, hlubokými hlasy. …</a:t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44338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09831" y="476671"/>
            <a:ext cx="8234135" cy="1656185"/>
          </a:xfrm>
        </p:spPr>
        <p:txBody>
          <a:bodyPr/>
          <a:lstStyle/>
          <a:p>
            <a:pPr algn="ctr"/>
            <a:r>
              <a:rPr lang="cs-CZ" sz="2400" dirty="0"/>
              <a:t>ZAČÁTEK PŘÍBĚHU K DOTVOŘENÍ, DOMYŠLENÍ (UKÁZKY)</a:t>
            </a:r>
            <a:br>
              <a:rPr lang="cs-CZ" sz="2400" dirty="0"/>
            </a:br>
            <a:r>
              <a:rPr lang="cs-CZ" sz="2800" b="0" i="1" dirty="0"/>
              <a:t>Autoři textů: </a:t>
            </a:r>
            <a:br>
              <a:rPr lang="cs-CZ" sz="2800" b="0" i="1" dirty="0"/>
            </a:br>
            <a:r>
              <a:rPr lang="cs-CZ" sz="2800" b="0" i="1" dirty="0"/>
              <a:t>Jiří Dvořák, Petr </a:t>
            </a:r>
            <a:r>
              <a:rPr lang="cs-CZ" sz="2800" b="0" i="1" dirty="0" err="1"/>
              <a:t>Chudožilov</a:t>
            </a:r>
            <a:r>
              <a:rPr lang="cs-CZ" sz="2800" b="0" i="1" dirty="0"/>
              <a:t>, </a:t>
            </a:r>
            <a:r>
              <a:rPr lang="cs-CZ" sz="2800" b="0" i="1" dirty="0" err="1"/>
              <a:t>Pierre</a:t>
            </a:r>
            <a:r>
              <a:rPr lang="cs-CZ" sz="2800" b="0" i="1" dirty="0"/>
              <a:t> </a:t>
            </a:r>
            <a:r>
              <a:rPr lang="cs-CZ" sz="2800" b="0" i="1" dirty="0" err="1"/>
              <a:t>Gripari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251520" y="1988840"/>
            <a:ext cx="8215313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Byla jednou jedna stará čarodějnice </a:t>
            </a:r>
            <a:br>
              <a:rPr lang="cs-CZ" dirty="0"/>
            </a:br>
            <a:r>
              <a:rPr lang="cs-CZ" dirty="0"/>
              <a:t>v Latinské čtvrti v Paříži, strašně stará </a:t>
            </a:r>
            <a:br>
              <a:rPr lang="cs-CZ" dirty="0"/>
            </a:br>
            <a:r>
              <a:rPr lang="cs-CZ" dirty="0"/>
              <a:t>a škaredá, ale chtěla, aby ji měli za nejkrásnější děvče na světě. Když jednou četla Čarodějnické noviny, padl jí zrak na následující oznámení: ...</a:t>
            </a:r>
          </a:p>
        </p:txBody>
      </p:sp>
    </p:spTree>
    <p:extLst>
      <p:ext uri="{BB962C8B-B14F-4D97-AF65-F5344CB8AC3E}">
        <p14:creationId xmlns:p14="http://schemas.microsoft.com/office/powerpoint/2010/main" val="3707630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09831" y="476671"/>
            <a:ext cx="8234135" cy="1656185"/>
          </a:xfrm>
        </p:spPr>
        <p:txBody>
          <a:bodyPr/>
          <a:lstStyle/>
          <a:p>
            <a:pPr algn="ctr"/>
            <a:r>
              <a:rPr lang="cs-CZ" sz="2400" dirty="0"/>
              <a:t>ZAČÁTEK PŘÍBĚHU K DOTVOŘENÍ, DOMYŠLENÍ (UKÁZKY)</a:t>
            </a:r>
            <a:br>
              <a:rPr lang="cs-CZ" sz="2400" dirty="0"/>
            </a:br>
            <a:r>
              <a:rPr lang="cs-CZ" sz="2800" b="0" i="1" dirty="0"/>
              <a:t>Autoři textů: </a:t>
            </a:r>
            <a:br>
              <a:rPr lang="cs-CZ" sz="2800" b="0" i="1" dirty="0"/>
            </a:br>
            <a:r>
              <a:rPr lang="cs-CZ" sz="2800" b="0" i="1" dirty="0"/>
              <a:t>Jiří Dvořák, Petr </a:t>
            </a:r>
            <a:r>
              <a:rPr lang="cs-CZ" sz="2800" b="0" i="1" dirty="0" err="1"/>
              <a:t>Chudožilov</a:t>
            </a:r>
            <a:r>
              <a:rPr lang="cs-CZ" sz="2800" b="0" i="1" dirty="0"/>
              <a:t>, </a:t>
            </a:r>
            <a:r>
              <a:rPr lang="cs-CZ" sz="2800" b="0" i="1" dirty="0" err="1"/>
              <a:t>Pierre</a:t>
            </a:r>
            <a:r>
              <a:rPr lang="cs-CZ" sz="2800" b="0" i="1" dirty="0"/>
              <a:t> </a:t>
            </a:r>
            <a:r>
              <a:rPr lang="cs-CZ" sz="2800" b="0" i="1" dirty="0" err="1"/>
              <a:t>Gripari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06100" y="1772816"/>
            <a:ext cx="8215313" cy="396044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Byl jednou jeden pár bot a byli to manželé. Pravá bota byla pán a jmenovala se Mikoláš, levá bota byla paní a jmenovala se Tina. Bydlely v krásné lepenkové krabici, zabalené do hedvábného papíru. Jedna druhé bok po boku. Byly tam naprosto šťastné a pevně doufaly, že to tak potrvá navždy. Tu je ale jednoho krásného rána prodavačka z jejich krabice vytáhla, aby je vyzkoušela jedné paní…! 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24041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09831" y="476671"/>
            <a:ext cx="8234135" cy="1656185"/>
          </a:xfrm>
        </p:spPr>
        <p:txBody>
          <a:bodyPr/>
          <a:lstStyle/>
          <a:p>
            <a:pPr algn="ctr"/>
            <a:r>
              <a:rPr lang="cs-CZ" sz="2400" dirty="0"/>
              <a:t>ZAČÁTEK PŘÍBĚHU K DOTVOŘENÍ, DOMYŠLENÍ (UKÁZKY)</a:t>
            </a:r>
            <a:br>
              <a:rPr lang="cs-CZ" sz="2400" dirty="0"/>
            </a:br>
            <a:r>
              <a:rPr lang="cs-CZ" sz="2800" b="0" i="1" dirty="0"/>
              <a:t>Autoři textů: </a:t>
            </a:r>
            <a:br>
              <a:rPr lang="cs-CZ" sz="2800" b="0" i="1" dirty="0"/>
            </a:br>
            <a:r>
              <a:rPr lang="cs-CZ" sz="2800" b="0" i="1" dirty="0"/>
              <a:t>Jiří Dvořák, Petr </a:t>
            </a:r>
            <a:r>
              <a:rPr lang="cs-CZ" sz="2800" b="0" i="1" dirty="0" err="1"/>
              <a:t>Chudožilov</a:t>
            </a:r>
            <a:r>
              <a:rPr lang="cs-CZ" sz="2800" b="0" i="1" dirty="0"/>
              <a:t>, </a:t>
            </a:r>
            <a:r>
              <a:rPr lang="cs-CZ" sz="2800" b="0" i="1" dirty="0" err="1"/>
              <a:t>Pierre</a:t>
            </a:r>
            <a:r>
              <a:rPr lang="cs-CZ" sz="2800" b="0" i="1" dirty="0"/>
              <a:t> </a:t>
            </a:r>
            <a:r>
              <a:rPr lang="cs-CZ" sz="2800" b="0" i="1" dirty="0" err="1"/>
              <a:t>Gripari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06100" y="1772816"/>
            <a:ext cx="8215313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dirty="0"/>
              <a:t>Byl jednou jeden obr a ten měl červené ponožky. Byl vysoký jako tři patra a žil pod zemí. Jednou si řekl: „Zůstat mládencem je nuda! Poohlédnu se nahoře po nevěstě.“ A jak řekl, tak učinil…</a:t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53587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CMGaSOŠPg">
      <a:dk1>
        <a:srgbClr val="172983"/>
      </a:dk1>
      <a:lt1>
        <a:sysClr val="window" lastClr="FFFFFF"/>
      </a:lt1>
      <a:dk2>
        <a:srgbClr val="0058B7"/>
      </a:dk2>
      <a:lt2>
        <a:srgbClr val="EEECE1"/>
      </a:lt2>
      <a:accent1>
        <a:srgbClr val="172983"/>
      </a:accent1>
      <a:accent2>
        <a:srgbClr val="0058B7"/>
      </a:accent2>
      <a:accent3>
        <a:srgbClr val="0090DB"/>
      </a:accent3>
      <a:accent4>
        <a:srgbClr val="4BC8FF"/>
      </a:accent4>
      <a:accent5>
        <a:srgbClr val="4BACC6"/>
      </a:accent5>
      <a:accent6>
        <a:srgbClr val="77AFC8"/>
      </a:accent6>
      <a:hlink>
        <a:srgbClr val="0000FF"/>
      </a:hlink>
      <a:folHlink>
        <a:srgbClr val="800080"/>
      </a:folHlink>
    </a:clrScheme>
    <a:fontScheme name="CMcZŠ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2411</TotalTime>
  <Words>996</Words>
  <Application>Microsoft Office PowerPoint</Application>
  <PresentationFormat>Předvádění na obrazovce (4:3)</PresentationFormat>
  <Paragraphs>60</Paragraphs>
  <Slides>12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6" baseType="lpstr">
      <vt:lpstr>Arial</vt:lpstr>
      <vt:lpstr>Calibri</vt:lpstr>
      <vt:lpstr>Georgia</vt:lpstr>
      <vt:lpstr>Motiv sady Office</vt:lpstr>
      <vt:lpstr> Dramatická  výchova</vt:lpstr>
      <vt:lpstr>PŘIJÍMACÍ ZKOUŠKY Dv</vt:lpstr>
      <vt:lpstr>PŘIJÍMACÍ ZKOUŠKY Dv</vt:lpstr>
      <vt:lpstr>PŘIJÍMACÍ ZKOUŠKY Dv</vt:lpstr>
      <vt:lpstr>PŘIJÍMACÍ ZKOUŠKY Dv</vt:lpstr>
      <vt:lpstr>ZAČÁTEK PŘÍBĚHU K DOTVOŘENÍ, DOMYŠLENÍ (UKÁZKY) Autoři textů:  Jiří Dvořák, Petr Chudožilov, Pierre Gripari </vt:lpstr>
      <vt:lpstr>ZAČÁTEK PŘÍBĚHU K DOTVOŘENÍ, DOMYŠLENÍ (UKÁZKY) Autoři textů:  Jiří Dvořák, Petr Chudožilov, Pierre Gripari </vt:lpstr>
      <vt:lpstr>ZAČÁTEK PŘÍBĚHU K DOTVOŘENÍ, DOMYŠLENÍ (UKÁZKY) Autoři textů:  Jiří Dvořák, Petr Chudožilov, Pierre Gripari </vt:lpstr>
      <vt:lpstr>ZAČÁTEK PŘÍBĚHU K DOTVOŘENÍ, DOMYŠLENÍ (UKÁZKY) Autoři textů:  Jiří Dvořák, Petr Chudožilov, Pierre Gripari </vt:lpstr>
      <vt:lpstr>ZAČÁTEK PŘÍBĚHU K DOTVOŘENÍ, DOMYŠLENÍ (UKÁZKY) Autoři textů:  Jiří Dvořák, Petr Chudožilov, Pierre Gripari </vt:lpstr>
      <vt:lpstr>ZAČÁTEK PŘÍBĚHU K DOTVOŘENÍ, DOMYŠLENÍ (UKÁZKY) Autoři textů:  Jiří Dvořák, Petr Chudožilov, Pierre Gripari </vt:lpstr>
      <vt:lpstr>ZAČÁTEK PŘÍBĚHU K DOTVOŘENÍ, DOMYŠLENÍ (UKÁZKY) Autoři textů:  Jiří Dvořák, Petr Chudožilov, Pierre Gripari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Admin</dc:creator>
  <cp:lastModifiedBy>Javorova Marie</cp:lastModifiedBy>
  <cp:revision>48</cp:revision>
  <dcterms:created xsi:type="dcterms:W3CDTF">2015-06-22T12:26:57Z</dcterms:created>
  <dcterms:modified xsi:type="dcterms:W3CDTF">2022-01-19T15:02:38Z</dcterms:modified>
</cp:coreProperties>
</file>