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3" r:id="rId3"/>
    <p:sldId id="261" r:id="rId4"/>
    <p:sldId id="262" r:id="rId5"/>
    <p:sldId id="272" r:id="rId6"/>
    <p:sldId id="265" r:id="rId7"/>
    <p:sldId id="267" r:id="rId8"/>
    <p:sldId id="269" r:id="rId9"/>
    <p:sldId id="268" r:id="rId10"/>
    <p:sldId id="271" r:id="rId11"/>
    <p:sldId id="270" r:id="rId12"/>
    <p:sldId id="264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shape-blue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0800000">
            <a:off x="3580572" y="4429132"/>
            <a:ext cx="1982857" cy="1401905"/>
          </a:xfrm>
          <a:prstGeom prst="rect">
            <a:avLst/>
          </a:prstGeom>
        </p:spPr>
      </p:pic>
      <p:pic>
        <p:nvPicPr>
          <p:cNvPr id="12" name="Obrázek 11" descr="shape-yellow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80572" y="428604"/>
            <a:ext cx="1982857" cy="140190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1643050"/>
            <a:ext cx="8234135" cy="2928958"/>
          </a:xfrm>
        </p:spPr>
        <p:txBody>
          <a:bodyPr>
            <a:noAutofit/>
          </a:bodyPr>
          <a:lstStyle>
            <a:lvl1pPr algn="ctr">
              <a:defRPr sz="6000" b="1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182880" y="6072206"/>
            <a:ext cx="8778240" cy="7143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 descr="CMGaSOŠPg_logo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09831" y="6246000"/>
            <a:ext cx="518831" cy="518831"/>
          </a:xfrm>
          <a:prstGeom prst="rect">
            <a:avLst/>
          </a:prstGeom>
        </p:spPr>
      </p:pic>
      <p:sp>
        <p:nvSpPr>
          <p:cNvPr id="9" name="TextovéPole 8"/>
          <p:cNvSpPr txBox="1"/>
          <p:nvPr userDrawn="1"/>
        </p:nvSpPr>
        <p:spPr>
          <a:xfrm>
            <a:off x="5857884" y="6315038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b="1" dirty="0" smtClean="0">
                <a:solidFill>
                  <a:srgbClr val="000000"/>
                </a:solidFill>
                <a:latin typeface="+mj-lt"/>
              </a:rPr>
              <a:t>Cyrilometodějské gymnázium</a:t>
            </a:r>
          </a:p>
          <a:p>
            <a:r>
              <a:rPr lang="cs-CZ" sz="1000" b="1" dirty="0" smtClean="0">
                <a:solidFill>
                  <a:srgbClr val="000000"/>
                </a:solidFill>
                <a:latin typeface="+mj-lt"/>
              </a:rPr>
              <a:t>a střední odborná škola pedagogická Brno</a:t>
            </a:r>
            <a:endParaRPr lang="cs-CZ" sz="1000" b="1" dirty="0">
              <a:solidFill>
                <a:srgbClr val="000000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ov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285729"/>
            <a:ext cx="8234135" cy="1000132"/>
          </a:xfrm>
        </p:spPr>
        <p:txBody>
          <a:bodyPr>
            <a:noAutofit/>
          </a:bodyPr>
          <a:lstStyle>
            <a:lvl1pPr algn="l">
              <a:defRPr sz="3600" b="1"/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182880" y="6072206"/>
            <a:ext cx="8778240" cy="7143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 descr="CMGaSOŠPg_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9831" y="6246000"/>
            <a:ext cx="518831" cy="518831"/>
          </a:xfrm>
          <a:prstGeom prst="rect">
            <a:avLst/>
          </a:prstGeom>
        </p:spPr>
      </p:pic>
      <p:sp>
        <p:nvSpPr>
          <p:cNvPr id="9" name="TextovéPole 8"/>
          <p:cNvSpPr txBox="1"/>
          <p:nvPr userDrawn="1"/>
        </p:nvSpPr>
        <p:spPr>
          <a:xfrm>
            <a:off x="5857884" y="6315038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b="1" dirty="0" smtClean="0">
                <a:solidFill>
                  <a:srgbClr val="000000"/>
                </a:solidFill>
                <a:latin typeface="+mj-lt"/>
              </a:rPr>
              <a:t>Cyrilometodějské gymnázium</a:t>
            </a:r>
          </a:p>
          <a:p>
            <a:r>
              <a:rPr lang="cs-CZ" sz="1000" b="1" dirty="0" smtClean="0">
                <a:solidFill>
                  <a:srgbClr val="000000"/>
                </a:solidFill>
                <a:latin typeface="+mj-lt"/>
              </a:rPr>
              <a:t>a střední odborná škola pedagogická Brno</a:t>
            </a:r>
            <a:endParaRPr lang="cs-CZ" sz="10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" name="Zástupný symbol pro text 10"/>
          <p:cNvSpPr>
            <a:spLocks noGrp="1"/>
          </p:cNvSpPr>
          <p:nvPr>
            <p:ph type="body" sz="quarter" idx="10"/>
          </p:nvPr>
        </p:nvSpPr>
        <p:spPr>
          <a:xfrm>
            <a:off x="428625" y="1714487"/>
            <a:ext cx="8215313" cy="3929075"/>
          </a:xfrm>
        </p:spPr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 descr="shape-yello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0800000">
            <a:off x="3778858" y="3714752"/>
            <a:ext cx="1586286" cy="1121524"/>
          </a:xfrm>
          <a:prstGeom prst="rect">
            <a:avLst/>
          </a:prstGeom>
        </p:spPr>
      </p:pic>
      <p:pic>
        <p:nvPicPr>
          <p:cNvPr id="10" name="Obrázek 9" descr="shape-blue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19619" y="1357298"/>
            <a:ext cx="3304762" cy="233650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409831" y="1643050"/>
            <a:ext cx="8234135" cy="2928958"/>
          </a:xfrm>
        </p:spPr>
        <p:txBody>
          <a:bodyPr>
            <a:noAutofit/>
          </a:bodyPr>
          <a:lstStyle>
            <a:lvl1pPr algn="ctr">
              <a:defRPr sz="4800" b="1"/>
            </a:lvl1pPr>
          </a:lstStyle>
          <a:p>
            <a:pPr lvl="0"/>
            <a:r>
              <a:rPr lang="cs-CZ" dirty="0" smtClean="0"/>
              <a:t>Klepnutím vložíte rozloučení.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182880" y="6072206"/>
            <a:ext cx="8778240" cy="71438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 descr="CMGaSOŠPg_logo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09831" y="6246000"/>
            <a:ext cx="518831" cy="518831"/>
          </a:xfrm>
          <a:prstGeom prst="rect">
            <a:avLst/>
          </a:prstGeom>
        </p:spPr>
      </p:pic>
      <p:sp>
        <p:nvSpPr>
          <p:cNvPr id="9" name="TextovéPole 8"/>
          <p:cNvSpPr txBox="1"/>
          <p:nvPr userDrawn="1"/>
        </p:nvSpPr>
        <p:spPr>
          <a:xfrm>
            <a:off x="5857884" y="6315038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b="1" dirty="0" smtClean="0">
                <a:solidFill>
                  <a:srgbClr val="000000"/>
                </a:solidFill>
                <a:latin typeface="+mj-lt"/>
              </a:rPr>
              <a:t>Cyrilometodějské gymnázium</a:t>
            </a:r>
          </a:p>
          <a:p>
            <a:r>
              <a:rPr lang="cs-CZ" sz="1000" b="1" dirty="0" smtClean="0">
                <a:solidFill>
                  <a:srgbClr val="000000"/>
                </a:solidFill>
                <a:latin typeface="+mj-lt"/>
              </a:rPr>
              <a:t>a střední odborná škola pedagogická Brno</a:t>
            </a:r>
            <a:endParaRPr lang="cs-CZ" sz="1000" b="1" dirty="0">
              <a:solidFill>
                <a:srgbClr val="000000"/>
              </a:solidFill>
              <a:latin typeface="+mj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4ECFF-7A52-432C-9D88-32C18FD1A6B8}" type="datetimeFigureOut">
              <a:rPr lang="cs-CZ" smtClean="0"/>
              <a:t>2.12.2021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59404-424C-4B20-8428-5322D03ED57B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bcsvatych.com/rozdeleni/cestisvati.htm" TargetMode="External"/><Relationship Id="rId13" Type="http://schemas.openxmlformats.org/officeDocument/2006/relationships/image" Target="../media/image7.png"/><Relationship Id="rId3" Type="http://schemas.openxmlformats.org/officeDocument/2006/relationships/hyperlink" Target="https://deti.vira.cz/" TargetMode="External"/><Relationship Id="rId7" Type="http://schemas.openxmlformats.org/officeDocument/2006/relationships/hyperlink" Target="https://www.farnostvelehrad.cz/zajimavosti/patroni-evropy/" TargetMode="External"/><Relationship Id="rId12" Type="http://schemas.openxmlformats.org/officeDocument/2006/relationships/hyperlink" Target="https://www.cirkev.cz/cs/farnosti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irkev.cz/cs/mse-svata" TargetMode="External"/><Relationship Id="rId11" Type="http://schemas.openxmlformats.org/officeDocument/2006/relationships/hyperlink" Target="https://www.cirkev.cz/cs/proc-cirkev" TargetMode="External"/><Relationship Id="rId5" Type="http://schemas.openxmlformats.org/officeDocument/2006/relationships/hyperlink" Target="https://www.cirkev.cz/cs/svatosti" TargetMode="External"/><Relationship Id="rId10" Type="http://schemas.openxmlformats.org/officeDocument/2006/relationships/hyperlink" Target="http://www.vasedeti.cz/vychova/ostatni-vychova/desatero-bozich-prikazani/" TargetMode="External"/><Relationship Id="rId4" Type="http://schemas.openxmlformats.org/officeDocument/2006/relationships/hyperlink" Target="https://www.cirkev.cz/cs/cirkevnirok" TargetMode="External"/><Relationship Id="rId9" Type="http://schemas.openxmlformats.org/officeDocument/2006/relationships/hyperlink" Target="https://www.cirkev.cz/cs/modlitba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6000" b="1" dirty="0" smtClean="0">
                <a:latin typeface="+mj-lt"/>
              </a:rPr>
              <a:t>Křesťanská </a:t>
            </a:r>
            <a:r>
              <a:rPr lang="cs-CZ" sz="6000" b="1" dirty="0">
                <a:latin typeface="+mj-lt"/>
              </a:rPr>
              <a:t>výchova</a:t>
            </a:r>
          </a:p>
        </p:txBody>
      </p:sp>
      <p:pic>
        <p:nvPicPr>
          <p:cNvPr id="4" name="Obrázek 3" descr="https://lh5.googleusercontent.com/0zmNA42JAD5d8x7clhBVK6tp36HZ-MEOEurDt6yAP42TlKUWMjG1CfNGqN3FhIxHgwmlgnpRyezDgNplOZIxmPv_WFoaByf8VwlFfbe9m2KZjc15Sex4kWmp36OfuoZZRfQ4fNZfMCc1Nzkn5Q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80" y="4228"/>
            <a:ext cx="5760720" cy="38296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8417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shape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500694" y="428604"/>
            <a:ext cx="2643810" cy="186920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285729"/>
            <a:ext cx="8554657" cy="1000132"/>
          </a:xfrm>
        </p:spPr>
        <p:txBody>
          <a:bodyPr/>
          <a:lstStyle/>
          <a:p>
            <a:r>
              <a:rPr lang="cs-CZ" sz="3000" dirty="0"/>
              <a:t>Předmět křesťansk</a:t>
            </a:r>
            <a:r>
              <a:rPr lang="cs-CZ" sz="3000" dirty="0" smtClean="0"/>
              <a:t>á </a:t>
            </a:r>
            <a:r>
              <a:rPr lang="cs-CZ" sz="3000" dirty="0"/>
              <a:t>výchova - gymnázium</a:t>
            </a:r>
          </a:p>
        </p:txBody>
      </p:sp>
      <p:pic>
        <p:nvPicPr>
          <p:cNvPr id="5" name="Obrázek 4" descr="shape-yello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7954285" y="3214686"/>
            <a:ext cx="2379429" cy="1682286"/>
          </a:xfrm>
          <a:prstGeom prst="rect">
            <a:avLst/>
          </a:prstGeom>
        </p:spPr>
      </p:pic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1714487"/>
            <a:ext cx="8215313" cy="4306801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1 hodina křesťanské výchovy v každém ročníku (povinný předmět)</a:t>
            </a:r>
          </a:p>
          <a:p>
            <a:r>
              <a:rPr lang="cs-CZ" dirty="0"/>
              <a:t>třída je vzhledem k formačnímu charakteru předmětu dělena na poloviny </a:t>
            </a:r>
          </a:p>
          <a:p>
            <a:r>
              <a:rPr lang="cs-CZ" dirty="0" smtClean="0"/>
              <a:t>není </a:t>
            </a:r>
            <a:r>
              <a:rPr lang="cs-CZ" dirty="0"/>
              <a:t>podmínka být praktikující </a:t>
            </a:r>
            <a:r>
              <a:rPr lang="cs-CZ" dirty="0" smtClean="0"/>
              <a:t>věřící, předpokládá se dialog mezi světem </a:t>
            </a:r>
            <a:r>
              <a:rPr lang="cs-CZ" dirty="0" smtClean="0"/>
              <a:t>víry </a:t>
            </a:r>
            <a:r>
              <a:rPr lang="cs-CZ" dirty="0" smtClean="0"/>
              <a:t>a profánní oblastí</a:t>
            </a:r>
            <a:endParaRPr lang="cs-CZ" dirty="0"/>
          </a:p>
          <a:p>
            <a:r>
              <a:rPr lang="cs-CZ" dirty="0" smtClean="0"/>
              <a:t>předmět zahrnuje program etické výchovy a křesťanské katolické formace s respektem ke svobodě vyznání každého studenta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459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shape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500694" y="428604"/>
            <a:ext cx="2643810" cy="186920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79512" y="285729"/>
            <a:ext cx="8964487" cy="1000132"/>
          </a:xfrm>
        </p:spPr>
        <p:txBody>
          <a:bodyPr/>
          <a:lstStyle/>
          <a:p>
            <a:pPr algn="ctr"/>
            <a:r>
              <a:rPr lang="cs-CZ" sz="2800" dirty="0" smtClean="0"/>
              <a:t>Předmět </a:t>
            </a:r>
            <a:r>
              <a:rPr lang="cs-CZ" sz="2800" dirty="0" smtClean="0"/>
              <a:t>křesťanská a etická </a:t>
            </a:r>
            <a:r>
              <a:rPr lang="cs-CZ" sz="2800" dirty="0"/>
              <a:t>výchova </a:t>
            </a:r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>– </a:t>
            </a:r>
            <a:r>
              <a:rPr lang="cs-CZ" sz="2800" dirty="0" smtClean="0"/>
              <a:t>obory PL, PMP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323529" y="1714487"/>
            <a:ext cx="8820472" cy="4450817"/>
          </a:xfrm>
        </p:spPr>
        <p:txBody>
          <a:bodyPr>
            <a:normAutofit/>
          </a:bodyPr>
          <a:lstStyle/>
          <a:p>
            <a:r>
              <a:rPr lang="cs-CZ" dirty="0"/>
              <a:t>1 hodina </a:t>
            </a:r>
            <a:r>
              <a:rPr lang="cs-CZ" dirty="0" smtClean="0"/>
              <a:t>povinného předmětu </a:t>
            </a:r>
            <a:r>
              <a:rPr lang="cs-CZ" dirty="0"/>
              <a:t>v každém ročníku</a:t>
            </a:r>
          </a:p>
          <a:p>
            <a:r>
              <a:rPr lang="cs-CZ" dirty="0" smtClean="0"/>
              <a:t>není </a:t>
            </a:r>
            <a:r>
              <a:rPr lang="cs-CZ" dirty="0" smtClean="0"/>
              <a:t>podmínka být praktikující věřící</a:t>
            </a:r>
          </a:p>
          <a:p>
            <a:r>
              <a:rPr lang="cs-CZ" dirty="0" smtClean="0"/>
              <a:t>výuka na </a:t>
            </a:r>
            <a:r>
              <a:rPr lang="cs-CZ" dirty="0"/>
              <a:t>základě </a:t>
            </a:r>
            <a:r>
              <a:rPr lang="cs-CZ" dirty="0" smtClean="0"/>
              <a:t>křesťanské víry, katolického </a:t>
            </a:r>
            <a:r>
              <a:rPr lang="cs-CZ" dirty="0" smtClean="0"/>
              <a:t>vyznání a etiky</a:t>
            </a:r>
            <a:endParaRPr lang="cs-CZ" dirty="0" smtClean="0"/>
          </a:p>
          <a:p>
            <a:r>
              <a:rPr lang="cs-CZ" dirty="0" smtClean="0"/>
              <a:t>předmět </a:t>
            </a:r>
            <a:r>
              <a:rPr lang="cs-CZ" dirty="0" smtClean="0"/>
              <a:t>má </a:t>
            </a:r>
            <a:r>
              <a:rPr lang="cs-CZ" dirty="0" smtClean="0"/>
              <a:t>vzdělávací </a:t>
            </a:r>
            <a:r>
              <a:rPr lang="cs-CZ" dirty="0" smtClean="0"/>
              <a:t>i </a:t>
            </a:r>
            <a:r>
              <a:rPr lang="cs-CZ" dirty="0" smtClean="0"/>
              <a:t>formační charakter</a:t>
            </a:r>
            <a:endParaRPr lang="cs-CZ" dirty="0"/>
          </a:p>
        </p:txBody>
      </p:sp>
      <p:pic>
        <p:nvPicPr>
          <p:cNvPr id="5" name="Obrázek 4" descr="shape-yello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8532440" y="2636912"/>
            <a:ext cx="2379429" cy="168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4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shape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601413" y="2113835"/>
            <a:ext cx="3701334" cy="261688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2800" dirty="0" smtClean="0"/>
              <a:t>Témata křesťanské a etické výchovy</a:t>
            </a:r>
            <a:endParaRPr lang="cs-CZ" sz="28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1196751"/>
            <a:ext cx="8391847" cy="4896545"/>
          </a:xfrm>
        </p:spPr>
        <p:txBody>
          <a:bodyPr>
            <a:noAutofit/>
          </a:bodyPr>
          <a:lstStyle/>
          <a:p>
            <a:pPr fontAlgn="base"/>
            <a:r>
              <a:rPr lang="cs-CZ" sz="2400" dirty="0" smtClean="0"/>
              <a:t>modlitba</a:t>
            </a:r>
            <a:r>
              <a:rPr lang="cs-CZ" sz="2400" dirty="0"/>
              <a:t>, církev</a:t>
            </a:r>
            <a:r>
              <a:rPr lang="cs-CZ" sz="2400" dirty="0" smtClean="0"/>
              <a:t>, </a:t>
            </a:r>
            <a:r>
              <a:rPr lang="cs-CZ" sz="2400" dirty="0"/>
              <a:t>světová </a:t>
            </a:r>
            <a:r>
              <a:rPr lang="cs-CZ" sz="2400" dirty="0" smtClean="0"/>
              <a:t>náboženství </a:t>
            </a:r>
          </a:p>
          <a:p>
            <a:pPr fontAlgn="base"/>
            <a:r>
              <a:rPr lang="cs-CZ" sz="2400" dirty="0" smtClean="0"/>
              <a:t>morálka</a:t>
            </a:r>
            <a:r>
              <a:rPr lang="cs-CZ" sz="2400" dirty="0"/>
              <a:t>, </a:t>
            </a:r>
            <a:r>
              <a:rPr lang="cs-CZ" sz="2400" dirty="0" smtClean="0"/>
              <a:t>spiritualita</a:t>
            </a:r>
          </a:p>
          <a:p>
            <a:pPr fontAlgn="base"/>
            <a:r>
              <a:rPr lang="cs-CZ" sz="2400" dirty="0" smtClean="0"/>
              <a:t>Starý zákon, Nový </a:t>
            </a:r>
            <a:r>
              <a:rPr lang="cs-CZ" sz="2400" dirty="0"/>
              <a:t>zákon</a:t>
            </a:r>
          </a:p>
          <a:p>
            <a:pPr fontAlgn="base"/>
            <a:r>
              <a:rPr lang="cs-CZ" sz="2400" dirty="0" smtClean="0"/>
              <a:t>mezilidské </a:t>
            </a:r>
            <a:r>
              <a:rPr lang="cs-CZ" sz="2400" dirty="0"/>
              <a:t>vztahy a </a:t>
            </a:r>
            <a:r>
              <a:rPr lang="cs-CZ" sz="2400" dirty="0" smtClean="0"/>
              <a:t>komunikace</a:t>
            </a:r>
            <a:endParaRPr lang="cs-CZ" sz="2400" dirty="0"/>
          </a:p>
          <a:p>
            <a:pPr fontAlgn="base"/>
            <a:r>
              <a:rPr lang="cs-CZ" sz="2400" dirty="0" smtClean="0"/>
              <a:t>pozitivní </a:t>
            </a:r>
            <a:r>
              <a:rPr lang="cs-CZ" sz="2400" dirty="0" smtClean="0"/>
              <a:t>sebehodnocení a </a:t>
            </a:r>
            <a:r>
              <a:rPr lang="cs-CZ" sz="2400" dirty="0" smtClean="0"/>
              <a:t>hodnocení </a:t>
            </a:r>
            <a:r>
              <a:rPr lang="cs-CZ" sz="2400" dirty="0" smtClean="0"/>
              <a:t>druhých</a:t>
            </a:r>
            <a:endParaRPr lang="cs-CZ" sz="2400" dirty="0"/>
          </a:p>
          <a:p>
            <a:pPr fontAlgn="base"/>
            <a:r>
              <a:rPr lang="cs-CZ" sz="2400" dirty="0" smtClean="0"/>
              <a:t>kreativita </a:t>
            </a:r>
            <a:r>
              <a:rPr lang="cs-CZ" sz="2400" dirty="0"/>
              <a:t>a </a:t>
            </a:r>
            <a:r>
              <a:rPr lang="cs-CZ" sz="2400" dirty="0" smtClean="0"/>
              <a:t>iniciativa, řešení problémů, přijetí rozhodnutí</a:t>
            </a:r>
            <a:endParaRPr lang="cs-CZ" sz="2400" dirty="0"/>
          </a:p>
          <a:p>
            <a:pPr fontAlgn="base"/>
            <a:r>
              <a:rPr lang="cs-CZ" sz="2400" dirty="0" smtClean="0"/>
              <a:t>komunikace citů</a:t>
            </a:r>
            <a:endParaRPr lang="cs-CZ" sz="2400" dirty="0"/>
          </a:p>
          <a:p>
            <a:pPr fontAlgn="base"/>
            <a:r>
              <a:rPr lang="cs-CZ" sz="2400" dirty="0" smtClean="0"/>
              <a:t>interpersonální </a:t>
            </a:r>
            <a:r>
              <a:rPr lang="cs-CZ" sz="2400" dirty="0"/>
              <a:t>a sociální </a:t>
            </a:r>
            <a:r>
              <a:rPr lang="cs-CZ" sz="2400" dirty="0" smtClean="0"/>
              <a:t>empatie</a:t>
            </a:r>
            <a:endParaRPr lang="cs-CZ" sz="2400" dirty="0"/>
          </a:p>
          <a:p>
            <a:pPr fontAlgn="base"/>
            <a:r>
              <a:rPr lang="cs-CZ" sz="2400" dirty="0" smtClean="0"/>
              <a:t>reálné </a:t>
            </a:r>
            <a:r>
              <a:rPr lang="cs-CZ" sz="2400" dirty="0"/>
              <a:t>a zobrazené </a:t>
            </a:r>
            <a:r>
              <a:rPr lang="cs-CZ" sz="2400" dirty="0" smtClean="0"/>
              <a:t>vzory</a:t>
            </a:r>
            <a:endParaRPr lang="cs-CZ" sz="2400" dirty="0"/>
          </a:p>
          <a:p>
            <a:pPr fontAlgn="base"/>
            <a:r>
              <a:rPr lang="cs-CZ" sz="2400" dirty="0" smtClean="0"/>
              <a:t>prosociální </a:t>
            </a:r>
            <a:r>
              <a:rPr lang="cs-CZ" sz="2400" dirty="0" smtClean="0"/>
              <a:t>chování, spolupráce</a:t>
            </a:r>
            <a:r>
              <a:rPr lang="cs-CZ" sz="2400" dirty="0"/>
              <a:t>, </a:t>
            </a:r>
            <a:r>
              <a:rPr lang="cs-CZ" sz="2400" dirty="0" smtClean="0"/>
              <a:t>přátelství</a:t>
            </a:r>
            <a:r>
              <a:rPr lang="cs-CZ" sz="2400" dirty="0" smtClean="0"/>
              <a:t>, </a:t>
            </a:r>
            <a:r>
              <a:rPr lang="cs-CZ" sz="2400" dirty="0" smtClean="0"/>
              <a:t>solidarita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19372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shape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500694" y="428604"/>
            <a:ext cx="2643810" cy="186920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09831" y="285729"/>
            <a:ext cx="7978593" cy="1000132"/>
          </a:xfrm>
        </p:spPr>
        <p:txBody>
          <a:bodyPr/>
          <a:lstStyle/>
          <a:p>
            <a:pPr algn="r"/>
            <a:r>
              <a:rPr lang="cs-CZ" dirty="0" smtClean="0"/>
              <a:t>přijímací </a:t>
            </a:r>
            <a:r>
              <a:rPr lang="cs-CZ" dirty="0"/>
              <a:t>zkoušky na </a:t>
            </a:r>
            <a:r>
              <a:rPr lang="cs-CZ" dirty="0" smtClean="0"/>
              <a:t>gymnázium </a:t>
            </a:r>
            <a:br>
              <a:rPr lang="cs-CZ" dirty="0" smtClean="0"/>
            </a:br>
            <a:r>
              <a:rPr lang="cs-CZ" sz="1600" dirty="0"/>
              <a:t>(pouze gymnázium, netýká se oborů PL, PMP</a:t>
            </a:r>
            <a:r>
              <a:rPr lang="cs-CZ" sz="1600" dirty="0" smtClean="0"/>
              <a:t>)</a:t>
            </a:r>
            <a:endParaRPr lang="cs-CZ" sz="1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1428735"/>
            <a:ext cx="8215313" cy="5096609"/>
          </a:xfrm>
        </p:spPr>
        <p:txBody>
          <a:bodyPr>
            <a:normAutofit fontScale="70000" lnSpcReduction="20000"/>
          </a:bodyPr>
          <a:lstStyle/>
          <a:p>
            <a:r>
              <a:rPr lang="cs-CZ" dirty="0"/>
              <a:t>test ze základů </a:t>
            </a:r>
            <a:r>
              <a:rPr lang="cs-CZ" dirty="0" smtClean="0"/>
              <a:t>křesťanství</a:t>
            </a:r>
          </a:p>
          <a:p>
            <a:r>
              <a:rPr lang="cs-CZ" dirty="0" smtClean="0"/>
              <a:t>na test nenabízíme specifickou přípravu (příručku či kurz), vycházíme v dostupných zdrojů</a:t>
            </a:r>
          </a:p>
          <a:p>
            <a:pPr marL="0" indent="0">
              <a:buNone/>
            </a:pPr>
            <a:r>
              <a:rPr lang="cs-CZ" dirty="0" smtClean="0">
                <a:hlinkClick r:id="rId3"/>
              </a:rPr>
              <a:t>https</a:t>
            </a:r>
            <a:r>
              <a:rPr lang="cs-CZ" dirty="0">
                <a:hlinkClick r:id="rId3"/>
              </a:rPr>
              <a:t>://deti.vira.cz</a:t>
            </a:r>
            <a:r>
              <a:rPr lang="cs-CZ" dirty="0" smtClean="0">
                <a:hlinkClick r:id="rId3"/>
              </a:rPr>
              <a:t>/</a:t>
            </a:r>
            <a:endParaRPr lang="cs-CZ" dirty="0" smtClean="0"/>
          </a:p>
          <a:p>
            <a:pPr marL="0" indent="0">
              <a:buNone/>
            </a:pPr>
            <a:r>
              <a:rPr lang="cs-CZ" dirty="0">
                <a:hlinkClick r:id="rId4"/>
              </a:rPr>
              <a:t>https://</a:t>
            </a:r>
            <a:r>
              <a:rPr lang="cs-CZ" dirty="0" smtClean="0">
                <a:hlinkClick r:id="rId4"/>
              </a:rPr>
              <a:t>www.cirkev.cz/cs/cirkevnirok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hlinkClick r:id="rId5"/>
              </a:rPr>
              <a:t>https</a:t>
            </a:r>
            <a:r>
              <a:rPr lang="cs-CZ" dirty="0">
                <a:hlinkClick r:id="rId5"/>
              </a:rPr>
              <a:t>://</a:t>
            </a:r>
            <a:r>
              <a:rPr lang="cs-CZ" dirty="0" smtClean="0">
                <a:hlinkClick r:id="rId5"/>
              </a:rPr>
              <a:t>www.cirkev.cz/cs/svatosti</a:t>
            </a:r>
            <a:endParaRPr lang="cs-CZ" dirty="0" smtClean="0"/>
          </a:p>
          <a:p>
            <a:pPr marL="0" indent="0">
              <a:buNone/>
            </a:pPr>
            <a:r>
              <a:rPr lang="cs-CZ" dirty="0">
                <a:hlinkClick r:id="rId6"/>
              </a:rPr>
              <a:t>https://</a:t>
            </a:r>
            <a:r>
              <a:rPr lang="cs-CZ" dirty="0" smtClean="0">
                <a:hlinkClick r:id="rId6"/>
              </a:rPr>
              <a:t>www.cirkev.cz/cs/mse-svata</a:t>
            </a:r>
            <a:endParaRPr lang="cs-CZ" dirty="0" smtClean="0"/>
          </a:p>
          <a:p>
            <a:pPr marL="0" indent="0">
              <a:buNone/>
            </a:pPr>
            <a:r>
              <a:rPr lang="cs-CZ" dirty="0">
                <a:hlinkClick r:id="rId7"/>
              </a:rPr>
              <a:t>https://www.farnostvelehrad.cz/zajimavosti/patroni-evropy</a:t>
            </a:r>
            <a:r>
              <a:rPr lang="cs-CZ" dirty="0" smtClean="0">
                <a:hlinkClick r:id="rId7"/>
              </a:rPr>
              <a:t>/</a:t>
            </a:r>
            <a:endParaRPr lang="cs-CZ" dirty="0" smtClean="0"/>
          </a:p>
          <a:p>
            <a:pPr marL="0" indent="0">
              <a:buNone/>
            </a:pPr>
            <a:r>
              <a:rPr lang="cs-CZ" dirty="0">
                <a:hlinkClick r:id="rId8"/>
              </a:rPr>
              <a:t>http://</a:t>
            </a:r>
            <a:r>
              <a:rPr lang="cs-CZ" dirty="0" smtClean="0">
                <a:hlinkClick r:id="rId8"/>
              </a:rPr>
              <a:t>www.abcsvatych.com/rozdeleni/cestisvati.htm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hlinkClick r:id="rId9"/>
              </a:rPr>
              <a:t>https</a:t>
            </a:r>
            <a:r>
              <a:rPr lang="cs-CZ" dirty="0">
                <a:hlinkClick r:id="rId9"/>
              </a:rPr>
              <a:t>://</a:t>
            </a:r>
            <a:r>
              <a:rPr lang="cs-CZ" dirty="0" smtClean="0">
                <a:hlinkClick r:id="rId9"/>
              </a:rPr>
              <a:t>www.cirkev.cz/cs/modlitba2</a:t>
            </a:r>
            <a:endParaRPr lang="cs-CZ" dirty="0" smtClean="0"/>
          </a:p>
          <a:p>
            <a:pPr marL="0" indent="0">
              <a:buNone/>
            </a:pPr>
            <a:r>
              <a:rPr lang="cs-CZ" dirty="0">
                <a:hlinkClick r:id="rId10"/>
              </a:rPr>
              <a:t>http://www.vasedeti.cz/vychova/ostatni-vychova/desatero-bozich-prikazani</a:t>
            </a:r>
            <a:r>
              <a:rPr lang="cs-CZ" dirty="0" smtClean="0">
                <a:hlinkClick r:id="rId10"/>
              </a:rPr>
              <a:t>/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hlinkClick r:id="rId11"/>
              </a:rPr>
              <a:t>https</a:t>
            </a:r>
            <a:r>
              <a:rPr lang="cs-CZ" dirty="0">
                <a:hlinkClick r:id="rId11"/>
              </a:rPr>
              <a:t>://</a:t>
            </a:r>
            <a:r>
              <a:rPr lang="cs-CZ" dirty="0" smtClean="0">
                <a:hlinkClick r:id="rId11"/>
              </a:rPr>
              <a:t>www.cirkev.cz/cs/proc-cirkev</a:t>
            </a:r>
            <a:r>
              <a:rPr lang="cs-CZ" dirty="0"/>
              <a:t> </a:t>
            </a:r>
            <a:r>
              <a:rPr lang="cs-CZ" dirty="0">
                <a:hlinkClick r:id="rId12"/>
              </a:rPr>
              <a:t>https://</a:t>
            </a:r>
            <a:r>
              <a:rPr lang="cs-CZ" dirty="0" smtClean="0">
                <a:hlinkClick r:id="rId12"/>
              </a:rPr>
              <a:t>www.cirkev.cz/cs/farnosti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 descr="shape-yellow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10800000">
            <a:off x="7954285" y="3214686"/>
            <a:ext cx="2379429" cy="168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shape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500694" y="428604"/>
            <a:ext cx="2643810" cy="186920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okruhy základů křesťanství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 smtClean="0"/>
              <a:t>Bible </a:t>
            </a:r>
            <a:r>
              <a:rPr lang="cs-CZ" dirty="0"/>
              <a:t>na úrovni 1. stupně ZŠ (biblické příběhy)</a:t>
            </a:r>
          </a:p>
          <a:p>
            <a:r>
              <a:rPr lang="cs-CZ" dirty="0"/>
              <a:t>liturgický rok</a:t>
            </a:r>
          </a:p>
          <a:p>
            <a:r>
              <a:rPr lang="cs-CZ" dirty="0" smtClean="0"/>
              <a:t>svátosti, mše svatá</a:t>
            </a:r>
            <a:endParaRPr lang="cs-CZ" dirty="0"/>
          </a:p>
          <a:p>
            <a:r>
              <a:rPr lang="cs-CZ" dirty="0"/>
              <a:t>orientace v životě významných </a:t>
            </a:r>
            <a:r>
              <a:rPr lang="cs-CZ" dirty="0" smtClean="0"/>
              <a:t>světců (patroni Evropy, čeští světci, zakladatelé významných řádů)</a:t>
            </a:r>
            <a:endParaRPr lang="cs-CZ" dirty="0"/>
          </a:p>
          <a:p>
            <a:r>
              <a:rPr lang="cs-CZ" dirty="0"/>
              <a:t>základní modlitby </a:t>
            </a:r>
            <a:r>
              <a:rPr lang="cs-CZ" dirty="0" smtClean="0"/>
              <a:t>(Otče náš, Sláva Otci, Zdrávas Maria, Vyznání víry, Anděl Páně)</a:t>
            </a:r>
            <a:endParaRPr lang="cs-CZ" dirty="0"/>
          </a:p>
          <a:p>
            <a:r>
              <a:rPr lang="cs-CZ" dirty="0" smtClean="0"/>
              <a:t>desatero </a:t>
            </a:r>
            <a:r>
              <a:rPr lang="cs-CZ" dirty="0"/>
              <a:t>přikázání</a:t>
            </a:r>
          </a:p>
          <a:p>
            <a:r>
              <a:rPr lang="cs-CZ" dirty="0"/>
              <a:t>život </a:t>
            </a:r>
            <a:r>
              <a:rPr lang="cs-CZ" dirty="0" smtClean="0"/>
              <a:t>církve</a:t>
            </a:r>
            <a:endParaRPr lang="cs-CZ" dirty="0"/>
          </a:p>
        </p:txBody>
      </p:sp>
      <p:pic>
        <p:nvPicPr>
          <p:cNvPr id="5" name="Obrázek 4" descr="shape-yello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8388424" y="1703581"/>
            <a:ext cx="2379429" cy="168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3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shape-yello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7954285" y="3214686"/>
            <a:ext cx="2379429" cy="1682286"/>
          </a:xfrm>
          <a:prstGeom prst="rect">
            <a:avLst/>
          </a:prstGeom>
        </p:spPr>
      </p:pic>
      <p:pic>
        <p:nvPicPr>
          <p:cNvPr id="4" name="Obrázek 3" descr="shape-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500694" y="428604"/>
            <a:ext cx="2643810" cy="186920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mše svaté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1196753"/>
            <a:ext cx="8215313" cy="444681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středa </a:t>
            </a:r>
            <a:r>
              <a:rPr lang="cs-CZ" dirty="0"/>
              <a:t>v </a:t>
            </a:r>
            <a:r>
              <a:rPr lang="cs-CZ" dirty="0" smtClean="0"/>
              <a:t>8.00 – školní mše sv. v blízkém kostele sv. Augustina, </a:t>
            </a:r>
            <a:r>
              <a:rPr lang="cs-CZ" dirty="0"/>
              <a:t>možnost </a:t>
            </a:r>
            <a:r>
              <a:rPr lang="cs-CZ" dirty="0" smtClean="0"/>
              <a:t>zapojit se zpěvem ve školní </a:t>
            </a:r>
            <a:r>
              <a:rPr lang="cs-CZ" dirty="0" err="1" smtClean="0"/>
              <a:t>schole</a:t>
            </a:r>
            <a:r>
              <a:rPr lang="cs-CZ" dirty="0" smtClean="0"/>
              <a:t> </a:t>
            </a:r>
          </a:p>
          <a:p>
            <a:r>
              <a:rPr lang="cs-CZ" dirty="0" smtClean="0"/>
              <a:t>čtvrtek </a:t>
            </a:r>
            <a:r>
              <a:rPr lang="cs-CZ" dirty="0"/>
              <a:t>v </a:t>
            </a:r>
            <a:r>
              <a:rPr lang="cs-CZ" dirty="0" smtClean="0"/>
              <a:t>7.15 – </a:t>
            </a:r>
            <a:r>
              <a:rPr lang="cs-CZ" dirty="0"/>
              <a:t>možnost ranní mše sv. v </a:t>
            </a:r>
            <a:r>
              <a:rPr lang="cs-CZ" dirty="0" smtClean="0"/>
              <a:t>kapli školy před výukou </a:t>
            </a:r>
          </a:p>
          <a:p>
            <a:r>
              <a:rPr lang="cs-CZ" dirty="0" smtClean="0"/>
              <a:t>v </a:t>
            </a:r>
            <a:r>
              <a:rPr lang="cs-CZ" dirty="0"/>
              <a:t>rámci výuky je 3x během školního roku zařazena mše svatá (zahájení školního roku, slavnost školy a ukončení školního roku), kdy se předpokládá účast jako na běžné </a:t>
            </a:r>
            <a:r>
              <a:rPr lang="cs-CZ" dirty="0" smtClean="0"/>
              <a:t>výuce, </a:t>
            </a:r>
            <a:r>
              <a:rPr lang="cs-CZ" dirty="0"/>
              <a:t>ostatní aktivity jsou v dobrovolném </a:t>
            </a:r>
            <a:r>
              <a:rPr lang="cs-CZ" dirty="0" smtClean="0"/>
              <a:t>režimu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8814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745"/>
            <a:ext cx="9144000" cy="610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27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shape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601413" y="2113835"/>
            <a:ext cx="3701334" cy="261688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duchovní péče, pastorace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na škole působí školní kaplan a několik kněží externistů, v běžném pedagogickém sboru je několik řádových sester</a:t>
            </a:r>
          </a:p>
          <a:p>
            <a:r>
              <a:rPr lang="cs-CZ" dirty="0" smtClean="0"/>
              <a:t>nabízíme studentům další duchovní aktivity – obnovy, svátosti, modlitby apod.</a:t>
            </a:r>
          </a:p>
          <a:p>
            <a:r>
              <a:rPr lang="cs-CZ" dirty="0" smtClean="0"/>
              <a:t>v případě zájmu organizujeme přípravy na svátosti (biřmování)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896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shape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500694" y="428604"/>
            <a:ext cx="2643810" cy="186920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pravidelné duchovní aktivity v </a:t>
            </a:r>
            <a:r>
              <a:rPr lang="cs-CZ" dirty="0"/>
              <a:t>kapli školy o polední </a:t>
            </a:r>
            <a:r>
              <a:rPr lang="cs-CZ" dirty="0" smtClean="0"/>
              <a:t>přestávce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1714487"/>
            <a:ext cx="8215313" cy="4162785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pondělí – Pohádka na dobrý týden + (plus)</a:t>
            </a:r>
          </a:p>
          <a:p>
            <a:pPr marL="0" indent="0">
              <a:buNone/>
            </a:pPr>
            <a:r>
              <a:rPr lang="cs-CZ" dirty="0" smtClean="0"/>
              <a:t>krátký příběh na zamyšlení </a:t>
            </a:r>
          </a:p>
          <a:p>
            <a:r>
              <a:rPr lang="cs-CZ" dirty="0" smtClean="0"/>
              <a:t>úterý – </a:t>
            </a:r>
            <a:r>
              <a:rPr lang="cs-CZ" dirty="0" smtClean="0"/>
              <a:t>adorace</a:t>
            </a:r>
            <a:endParaRPr lang="cs-CZ" dirty="0" smtClean="0"/>
          </a:p>
          <a:p>
            <a:r>
              <a:rPr lang="cs-CZ" dirty="0" smtClean="0"/>
              <a:t>středa – chvály (</a:t>
            </a:r>
            <a:r>
              <a:rPr lang="cs-CZ" dirty="0"/>
              <a:t>modlitba s písněmi)</a:t>
            </a:r>
          </a:p>
          <a:p>
            <a:r>
              <a:rPr lang="cs-CZ" dirty="0" smtClean="0"/>
              <a:t>čtvrtek – </a:t>
            </a:r>
            <a:r>
              <a:rPr lang="cs-CZ" dirty="0" smtClean="0"/>
              <a:t>modlitba kluků/holek</a:t>
            </a:r>
            <a:endParaRPr lang="cs-CZ" dirty="0" smtClean="0"/>
          </a:p>
          <a:p>
            <a:r>
              <a:rPr lang="cs-CZ" dirty="0" smtClean="0"/>
              <a:t>pátek – Boží slovo na neděli</a:t>
            </a:r>
          </a:p>
          <a:p>
            <a:pPr marL="0" indent="0">
              <a:buNone/>
            </a:pPr>
            <a:r>
              <a:rPr lang="cs-CZ" dirty="0" smtClean="0"/>
              <a:t>+ v adventu ráno rorátní modlitba, v postu odpoledne křížová cesta</a:t>
            </a:r>
            <a:endParaRPr lang="cs-CZ" dirty="0"/>
          </a:p>
        </p:txBody>
      </p:sp>
      <p:pic>
        <p:nvPicPr>
          <p:cNvPr id="5" name="Obrázek 4" descr="shape-yello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7954285" y="3214686"/>
            <a:ext cx="2379429" cy="168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809"/>
            <a:ext cx="9144000" cy="610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43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shape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601413" y="2113835"/>
            <a:ext cx="3701334" cy="261688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base"/>
            <a:r>
              <a:rPr lang="cs-CZ" dirty="0"/>
              <a:t>Principy křesťansk</a:t>
            </a:r>
            <a:r>
              <a:rPr lang="cs-CZ" dirty="0" smtClean="0"/>
              <a:t>é </a:t>
            </a:r>
            <a:r>
              <a:rPr lang="cs-CZ" dirty="0"/>
              <a:t>výchovy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28625" y="1285861"/>
            <a:ext cx="8215313" cy="4879443"/>
          </a:xfrm>
        </p:spPr>
        <p:txBody>
          <a:bodyPr>
            <a:normAutofit/>
          </a:bodyPr>
          <a:lstStyle/>
          <a:p>
            <a:pPr fontAlgn="base"/>
            <a:r>
              <a:rPr lang="cs-CZ" sz="2400" dirty="0" smtClean="0"/>
              <a:t>každý </a:t>
            </a:r>
            <a:r>
              <a:rPr lang="cs-CZ" sz="2400" dirty="0"/>
              <a:t>člověk má svoji důstojnost – </a:t>
            </a:r>
            <a:r>
              <a:rPr lang="cs-CZ" sz="2400" dirty="0" smtClean="0"/>
              <a:t>respektujeme </a:t>
            </a:r>
            <a:r>
              <a:rPr lang="cs-CZ" sz="2400" dirty="0"/>
              <a:t>individualitu </a:t>
            </a:r>
            <a:r>
              <a:rPr lang="cs-CZ" sz="2400" dirty="0" smtClean="0"/>
              <a:t>druhých</a:t>
            </a:r>
          </a:p>
          <a:p>
            <a:pPr fontAlgn="base"/>
            <a:r>
              <a:rPr lang="cs-CZ" sz="2400" dirty="0" smtClean="0"/>
              <a:t>člověk </a:t>
            </a:r>
            <a:r>
              <a:rPr lang="cs-CZ" sz="2400" dirty="0"/>
              <a:t>je bytost svobodná a zodpovědná – </a:t>
            </a:r>
            <a:r>
              <a:rPr lang="cs-CZ" sz="2400" dirty="0" smtClean="0"/>
              <a:t>podporujeme studenty </a:t>
            </a:r>
            <a:r>
              <a:rPr lang="cs-CZ" sz="2400" dirty="0"/>
              <a:t>v samostatném a zodpovědném </a:t>
            </a:r>
            <a:r>
              <a:rPr lang="cs-CZ" sz="2400" dirty="0" smtClean="0"/>
              <a:t>rozhodování</a:t>
            </a:r>
            <a:endParaRPr lang="cs-CZ" sz="2400" dirty="0"/>
          </a:p>
          <a:p>
            <a:pPr fontAlgn="base"/>
            <a:r>
              <a:rPr lang="cs-CZ" sz="2400" dirty="0" smtClean="0"/>
              <a:t>nejefektivnějším </a:t>
            </a:r>
            <a:r>
              <a:rPr lang="cs-CZ" sz="2400" dirty="0"/>
              <a:t>prostředkem učení je vlastní zkušenost </a:t>
            </a:r>
            <a:r>
              <a:rPr lang="cs-CZ" sz="2400" dirty="0" smtClean="0"/>
              <a:t>– realizujeme </a:t>
            </a:r>
            <a:r>
              <a:rPr lang="cs-CZ" sz="2400" dirty="0"/>
              <a:t>zážitkové </a:t>
            </a:r>
            <a:r>
              <a:rPr lang="cs-CZ" sz="2400" dirty="0" smtClean="0"/>
              <a:t>aktivity</a:t>
            </a:r>
            <a:endParaRPr lang="cs-CZ" sz="2400" dirty="0"/>
          </a:p>
          <a:p>
            <a:pPr fontAlgn="base"/>
            <a:r>
              <a:rPr lang="cs-CZ" sz="2400" dirty="0" smtClean="0"/>
              <a:t>pro </a:t>
            </a:r>
            <a:r>
              <a:rPr lang="cs-CZ" sz="2400" dirty="0"/>
              <a:t>vzdělávání je důležité </a:t>
            </a:r>
            <a:r>
              <a:rPr lang="cs-CZ" sz="2400" dirty="0" smtClean="0"/>
              <a:t>společenství </a:t>
            </a:r>
            <a:r>
              <a:rPr lang="cs-CZ" sz="2400" dirty="0"/>
              <a:t>založené na důvěře – </a:t>
            </a:r>
            <a:r>
              <a:rPr lang="cs-CZ" sz="2400" dirty="0" smtClean="0"/>
              <a:t>podporujeme je vyjadřováním </a:t>
            </a:r>
            <a:r>
              <a:rPr lang="cs-CZ" sz="2400" dirty="0"/>
              <a:t>pozitivních </a:t>
            </a:r>
            <a:r>
              <a:rPr lang="cs-CZ" sz="2400" dirty="0" smtClean="0"/>
              <a:t>citů</a:t>
            </a:r>
            <a:endParaRPr lang="cs-CZ" sz="2400" dirty="0"/>
          </a:p>
          <a:p>
            <a:pPr fontAlgn="base"/>
            <a:r>
              <a:rPr lang="cs-CZ" sz="2400" dirty="0" smtClean="0"/>
              <a:t>učitel působí </a:t>
            </a:r>
            <a:r>
              <a:rPr lang="cs-CZ" sz="2400" dirty="0"/>
              <a:t>především svým příkladem </a:t>
            </a:r>
            <a:r>
              <a:rPr lang="cs-CZ" sz="2400" dirty="0" smtClean="0"/>
              <a:t>– pracujeme </a:t>
            </a:r>
            <a:r>
              <a:rPr lang="cs-CZ" sz="2400" dirty="0"/>
              <a:t>na vlastní </a:t>
            </a:r>
            <a:r>
              <a:rPr lang="cs-CZ" sz="2400" dirty="0" smtClean="0"/>
              <a:t>sebevýchově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67279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CMGaSOŠPg">
      <a:dk1>
        <a:srgbClr val="172983"/>
      </a:dk1>
      <a:lt1>
        <a:sysClr val="window" lastClr="FFFFFF"/>
      </a:lt1>
      <a:dk2>
        <a:srgbClr val="0058B7"/>
      </a:dk2>
      <a:lt2>
        <a:srgbClr val="EEECE1"/>
      </a:lt2>
      <a:accent1>
        <a:srgbClr val="172983"/>
      </a:accent1>
      <a:accent2>
        <a:srgbClr val="0058B7"/>
      </a:accent2>
      <a:accent3>
        <a:srgbClr val="0090DB"/>
      </a:accent3>
      <a:accent4>
        <a:srgbClr val="4BC8FF"/>
      </a:accent4>
      <a:accent5>
        <a:srgbClr val="4BACC6"/>
      </a:accent5>
      <a:accent6>
        <a:srgbClr val="77AFC8"/>
      </a:accent6>
      <a:hlink>
        <a:srgbClr val="0000FF"/>
      </a:hlink>
      <a:folHlink>
        <a:srgbClr val="800080"/>
      </a:folHlink>
    </a:clrScheme>
    <a:fontScheme name="CMcZŠ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</TotalTime>
  <Words>497</Words>
  <Application>Microsoft Office PowerPoint</Application>
  <PresentationFormat>Předvádění na obrazovce (4:3)</PresentationFormat>
  <Paragraphs>71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sady Office</vt:lpstr>
      <vt:lpstr>Prezentace aplikace PowerPoint</vt:lpstr>
      <vt:lpstr>Předmět křesťanská výchova - gymnázium</vt:lpstr>
      <vt:lpstr>Předmět křesťanská a etická výchova  – obory PL, PMP</vt:lpstr>
      <vt:lpstr>Témata křesťanské a etické výchovy</vt:lpstr>
      <vt:lpstr>přijímací zkoušky na gymnázium  (pouze gymnázium, netýká se oborů PL, PMP)</vt:lpstr>
      <vt:lpstr>okruhy základů křesťanství</vt:lpstr>
      <vt:lpstr>mše svaté</vt:lpstr>
      <vt:lpstr>Prezentace aplikace PowerPoint</vt:lpstr>
      <vt:lpstr>duchovní péče, pastorace</vt:lpstr>
      <vt:lpstr>pravidelné duchovní aktivity v kapli školy o polední přestávce</vt:lpstr>
      <vt:lpstr>Prezentace aplikace PowerPoint</vt:lpstr>
      <vt:lpstr>Principy křesťanské výchovy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</dc:creator>
  <cp:lastModifiedBy>Windows User</cp:lastModifiedBy>
  <cp:revision>27</cp:revision>
  <dcterms:created xsi:type="dcterms:W3CDTF">2015-06-22T12:26:57Z</dcterms:created>
  <dcterms:modified xsi:type="dcterms:W3CDTF">2021-12-02T14:21:02Z</dcterms:modified>
</cp:coreProperties>
</file>